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50"/>
  </p:notesMasterIdLst>
  <p:sldIdLst>
    <p:sldId id="263" r:id="rId5"/>
    <p:sldId id="301" r:id="rId6"/>
    <p:sldId id="302" r:id="rId7"/>
    <p:sldId id="264" r:id="rId8"/>
    <p:sldId id="257" r:id="rId9"/>
    <p:sldId id="259" r:id="rId10"/>
    <p:sldId id="266" r:id="rId11"/>
    <p:sldId id="303" r:id="rId12"/>
    <p:sldId id="267" r:id="rId13"/>
    <p:sldId id="268" r:id="rId14"/>
    <p:sldId id="269" r:id="rId15"/>
    <p:sldId id="260" r:id="rId16"/>
    <p:sldId id="270" r:id="rId17"/>
    <p:sldId id="271" r:id="rId18"/>
    <p:sldId id="304" r:id="rId19"/>
    <p:sldId id="274" r:id="rId20"/>
    <p:sldId id="279" r:id="rId21"/>
    <p:sldId id="311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306" r:id="rId30"/>
    <p:sldId id="288" r:id="rId31"/>
    <p:sldId id="289" r:id="rId32"/>
    <p:sldId id="290" r:id="rId33"/>
    <p:sldId id="291" r:id="rId34"/>
    <p:sldId id="307" r:id="rId35"/>
    <p:sldId id="293" r:id="rId36"/>
    <p:sldId id="294" r:id="rId37"/>
    <p:sldId id="295" r:id="rId38"/>
    <p:sldId id="296" r:id="rId39"/>
    <p:sldId id="308" r:id="rId40"/>
    <p:sldId id="298" r:id="rId41"/>
    <p:sldId id="305" r:id="rId42"/>
    <p:sldId id="350" r:id="rId43"/>
    <p:sldId id="351" r:id="rId44"/>
    <p:sldId id="349" r:id="rId45"/>
    <p:sldId id="309" r:id="rId46"/>
    <p:sldId id="299" r:id="rId47"/>
    <p:sldId id="310" r:id="rId48"/>
    <p:sldId id="300" r:id="rId49"/>
  </p:sldIdLst>
  <p:sldSz cx="12192000" cy="6858000"/>
  <p:notesSz cx="6858000" cy="9144000"/>
  <p:embeddedFontLst>
    <p:embeddedFont>
      <p:font typeface="AMX" pitchFamily="2" charset="0"/>
      <p:regular r:id="rId51"/>
      <p:bold r:id="rId52"/>
      <p:italic r:id="rId53"/>
      <p:boldItalic r:id="rId54"/>
    </p:embeddedFont>
    <p:embeddedFont>
      <p:font typeface="AMX Black" pitchFamily="2" charset="0"/>
      <p:bold r:id="rId55"/>
      <p:italic r:id="rId56"/>
      <p:boldItalic r:id="rId57"/>
    </p:embeddedFont>
    <p:embeddedFont>
      <p:font typeface="AMX Medium" pitchFamily="2" charset="0"/>
      <p:regular r:id="rId58"/>
      <p:italic r:id="rId59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0000"/>
    <a:srgbClr val="24C61C"/>
    <a:srgbClr val="C00000"/>
    <a:srgbClr val="AA0000"/>
    <a:srgbClr val="D19601"/>
    <a:srgbClr val="F40000"/>
    <a:srgbClr val="FF0000"/>
    <a:srgbClr val="2171E7"/>
    <a:srgbClr val="8BD3FF"/>
    <a:srgbClr val="CF67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90" autoAdjust="0"/>
    <p:restoredTop sz="94704"/>
  </p:normalViewPr>
  <p:slideViewPr>
    <p:cSldViewPr snapToGrid="0">
      <p:cViewPr varScale="1">
        <p:scale>
          <a:sx n="111" d="100"/>
          <a:sy n="111" d="100"/>
        </p:scale>
        <p:origin x="696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5.fntdata"/><Relationship Id="rId63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5" Type="http://schemas.openxmlformats.org/officeDocument/2006/relationships/slide" Target="slides/slide1.xml"/><Relationship Id="rId61" Type="http://schemas.openxmlformats.org/officeDocument/2006/relationships/viewProps" Target="view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font" Target="fonts/font6.fntdata"/><Relationship Id="rId8" Type="http://schemas.openxmlformats.org/officeDocument/2006/relationships/slide" Target="slides/slide4.xml"/><Relationship Id="rId51" Type="http://schemas.openxmlformats.org/officeDocument/2006/relationships/font" Target="fonts/font1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font" Target="fonts/font9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font" Target="fonts/font4.fntdata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font" Target="fonts/font7.fnt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font" Target="fonts/font2.fntdata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A3B0B9-194F-46AC-BFA1-888932B1359B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ADDC1E-A94F-4484-91E7-4D9741BFD8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7480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37AEA0-1AC1-F20F-0987-773103C04D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9AA916B-DF33-F01C-678D-A478B0828C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6B442815-A295-3A42-F2C5-121C33A6A9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Facilitador, hora de se apresentar e conhecer a turma!</a:t>
            </a:r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9FDA3C1-B2C3-8EEC-A6BB-6E1D715002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ADDC1E-A94F-4484-91E7-4D9741BFD8D7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6486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ADDC1E-A94F-4484-91E7-4D9741BFD8D7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6459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ADDC1E-A94F-4484-91E7-4D9741BFD8D7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39620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">
            <a:extLst>
              <a:ext uri="{FF2B5EF4-FFF2-40B4-BE49-F238E27FC236}">
                <a16:creationId xmlns:a16="http://schemas.microsoft.com/office/drawing/2014/main" id="{FBFEE42A-6409-CDEC-B2CC-0F1FEDFBC5CC}"/>
              </a:ext>
            </a:extLst>
          </p:cNvPr>
          <p:cNvGrpSpPr/>
          <p:nvPr userDrawn="1"/>
        </p:nvGrpSpPr>
        <p:grpSpPr>
          <a:xfrm>
            <a:off x="206491" y="158751"/>
            <a:ext cx="11779017" cy="431602"/>
            <a:chOff x="206491" y="158751"/>
            <a:chExt cx="11779017" cy="431602"/>
          </a:xfrm>
        </p:grpSpPr>
        <p:sp>
          <p:nvSpPr>
            <p:cNvPr id="13" name="Retângulo: Cantos Arredondados 15">
              <a:extLst>
                <a:ext uri="{FF2B5EF4-FFF2-40B4-BE49-F238E27FC236}">
                  <a16:creationId xmlns:a16="http://schemas.microsoft.com/office/drawing/2014/main" id="{11FC7DA9-B2FF-FB6E-F3AD-46E2189B0ED6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4" name="Gráfico 16">
              <a:extLst>
                <a:ext uri="{FF2B5EF4-FFF2-40B4-BE49-F238E27FC236}">
                  <a16:creationId xmlns:a16="http://schemas.microsoft.com/office/drawing/2014/main" id="{839888B5-8743-1A64-F7CD-91B8F851C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  <p:sp>
          <p:nvSpPr>
            <p:cNvPr id="15" name="CaixaDeTexto 17">
              <a:extLst>
                <a:ext uri="{FF2B5EF4-FFF2-40B4-BE49-F238E27FC236}">
                  <a16:creationId xmlns:a16="http://schemas.microsoft.com/office/drawing/2014/main" id="{BCE9BA92-3609-FEC7-8466-593BA54C1662}"/>
                </a:ext>
              </a:extLst>
            </p:cNvPr>
            <p:cNvSpPr txBox="1"/>
            <p:nvPr/>
          </p:nvSpPr>
          <p:spPr>
            <a:xfrm>
              <a:off x="5546813" y="220664"/>
              <a:ext cx="10983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400" dirty="0">
                  <a:solidFill>
                    <a:schemeClr val="bg1"/>
                  </a:solidFill>
                  <a:latin typeface="AMX Medium" pitchFamily="2" charset="0"/>
                </a:rPr>
                <a:t>ANTI-DDOS</a:t>
              </a:r>
            </a:p>
          </p:txBody>
        </p:sp>
      </p:grpSp>
      <p:pic>
        <p:nvPicPr>
          <p:cNvPr id="16" name="Imagem 15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B5D249AA-7D1E-29B1-35D7-9F49288636A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88" y="233032"/>
            <a:ext cx="698987" cy="26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07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C7151D-E90E-FAC0-D4A6-5EF4863C1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3C8DC94-F199-EB28-2FDC-D1FA7BF6F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2D716C7-7C33-C468-4FE4-90803CE84E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B91A520-9885-6545-7F00-F9475E222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A0941-D85E-4125-BF01-CBAEB097B2A1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816DC60-4E95-82EC-8473-8BAC01765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1ECAD87-3E32-E7E7-0C4B-EEEB7F425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FB3C3-9A60-4FDA-AE5E-28F6DCE7A8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8209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AEBDD7-9B0F-4D9B-EF42-058683536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AA2263B0-92A7-550C-3B2C-E5C06B320C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C3F4650-B91E-DBEF-FBC2-E8DDA968A9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0CD23D6-9079-9796-4D94-1A0CB5185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A0941-D85E-4125-BF01-CBAEB097B2A1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CBA15FA-6A4B-DBF6-E09F-FD0F25945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6A92FB5-4986-DF5D-D4D0-9DF1C9292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FB3C3-9A60-4FDA-AE5E-28F6DCE7A8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235631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D74589-D00F-BDA9-6687-B92F54EBE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4EFE363-8E4B-DF88-6484-07F87AA071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1FDDD38-8417-F120-D036-720F6CCF5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A0941-D85E-4125-BF01-CBAEB097B2A1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CB160A9-35F0-0B3E-50F3-19DF7610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2BA5CAE-0BC4-7618-644B-2A442DDE0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FB3C3-9A60-4FDA-AE5E-28F6DCE7A8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28794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7B19E57-29CE-3A97-412B-872B61DEDC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23DF2C3-C686-1B2E-82F7-C65103983A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F7F5266-7D40-1C81-1677-9C7F01454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A0941-D85E-4125-BF01-CBAEB097B2A1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BB22C56-C02C-9286-2C15-2F3BF3E14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4E83762-6FCA-13C9-AEB2-0EBD796B0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FB3C3-9A60-4FDA-AE5E-28F6DCE7A8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3644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31">
            <a:extLst>
              <a:ext uri="{FF2B5EF4-FFF2-40B4-BE49-F238E27FC236}">
                <a16:creationId xmlns:a16="http://schemas.microsoft.com/office/drawing/2014/main" id="{992D6458-21CB-0141-1E82-DFCE931C8E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8" b="1618"/>
          <a:stretch/>
        </p:blipFill>
        <p:spPr>
          <a:xfrm>
            <a:off x="206492" y="763538"/>
            <a:ext cx="11779014" cy="5924549"/>
          </a:xfrm>
          <a:prstGeom prst="roundRect">
            <a:avLst>
              <a:gd name="adj" fmla="val 2778"/>
            </a:avLst>
          </a:prstGeom>
          <a:ln>
            <a:noFill/>
          </a:ln>
          <a:effectLst/>
        </p:spPr>
      </p:pic>
      <p:sp>
        <p:nvSpPr>
          <p:cNvPr id="8" name="CaixaDeTexto 11">
            <a:extLst>
              <a:ext uri="{FF2B5EF4-FFF2-40B4-BE49-F238E27FC236}">
                <a16:creationId xmlns:a16="http://schemas.microsoft.com/office/drawing/2014/main" id="{695B1155-089F-B52A-A094-FDAAE0C145A6}"/>
              </a:ext>
            </a:extLst>
          </p:cNvPr>
          <p:cNvSpPr txBox="1"/>
          <p:nvPr userDrawn="1"/>
        </p:nvSpPr>
        <p:spPr>
          <a:xfrm>
            <a:off x="7377113" y="1387794"/>
            <a:ext cx="3460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  <a:t>O que vamos ver: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0BC03D1-F0D0-B1EE-0F15-C2B98A15E65B}"/>
              </a:ext>
            </a:extLst>
          </p:cNvPr>
          <p:cNvGrpSpPr/>
          <p:nvPr userDrawn="1"/>
        </p:nvGrpSpPr>
        <p:grpSpPr>
          <a:xfrm>
            <a:off x="206491" y="158751"/>
            <a:ext cx="11779017" cy="431602"/>
            <a:chOff x="206491" y="158751"/>
            <a:chExt cx="11779017" cy="431602"/>
          </a:xfrm>
        </p:grpSpPr>
        <p:sp>
          <p:nvSpPr>
            <p:cNvPr id="3" name="Retângulo: Cantos Arredondados 15">
              <a:extLst>
                <a:ext uri="{FF2B5EF4-FFF2-40B4-BE49-F238E27FC236}">
                  <a16:creationId xmlns:a16="http://schemas.microsoft.com/office/drawing/2014/main" id="{765CA592-6980-E337-6B8E-F5572FF1F7C8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4" name="Gráfico 16">
              <a:extLst>
                <a:ext uri="{FF2B5EF4-FFF2-40B4-BE49-F238E27FC236}">
                  <a16:creationId xmlns:a16="http://schemas.microsoft.com/office/drawing/2014/main" id="{4AE6BD62-E010-D5C5-1305-601E659FC9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  <p:sp>
          <p:nvSpPr>
            <p:cNvPr id="5" name="CaixaDeTexto 17">
              <a:extLst>
                <a:ext uri="{FF2B5EF4-FFF2-40B4-BE49-F238E27FC236}">
                  <a16:creationId xmlns:a16="http://schemas.microsoft.com/office/drawing/2014/main" id="{510FF56F-CD17-848C-F75B-3647B13BAE75}"/>
                </a:ext>
              </a:extLst>
            </p:cNvPr>
            <p:cNvSpPr txBox="1"/>
            <p:nvPr/>
          </p:nvSpPr>
          <p:spPr>
            <a:xfrm>
              <a:off x="5546813" y="220664"/>
              <a:ext cx="10983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400" dirty="0">
                  <a:solidFill>
                    <a:schemeClr val="bg1"/>
                  </a:solidFill>
                  <a:latin typeface="AMX Medium" pitchFamily="2" charset="0"/>
                </a:rPr>
                <a:t>ANTI-DDOS</a:t>
              </a:r>
            </a:p>
          </p:txBody>
        </p:sp>
      </p:grpSp>
      <p:pic>
        <p:nvPicPr>
          <p:cNvPr id="6" name="Imagem 5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7EC40896-A242-B074-4877-8411EEE6E4C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88" y="233032"/>
            <a:ext cx="698987" cy="26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70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1558761F-41EA-C83C-6553-DBF17FFAF0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1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aixaDeTexto 8">
            <a:extLst>
              <a:ext uri="{FF2B5EF4-FFF2-40B4-BE49-F238E27FC236}">
                <a16:creationId xmlns:a16="http://schemas.microsoft.com/office/drawing/2014/main" id="{B1AB0557-DF99-2161-DC02-3746A75A960B}"/>
              </a:ext>
            </a:extLst>
          </p:cNvPr>
          <p:cNvSpPr txBox="1"/>
          <p:nvPr userDrawn="1"/>
        </p:nvSpPr>
        <p:spPr>
          <a:xfrm>
            <a:off x="-927100" y="1571073"/>
            <a:ext cx="485057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8000" dirty="0">
                <a:ln>
                  <a:solidFill>
                    <a:srgbClr val="C00000"/>
                  </a:solidFill>
                </a:ln>
                <a:noFill/>
                <a:latin typeface="AMX Black" pitchFamily="2" charset="0"/>
              </a:rPr>
              <a:t>ATENÇÃO</a:t>
            </a:r>
          </a:p>
        </p:txBody>
      </p:sp>
      <p:sp>
        <p:nvSpPr>
          <p:cNvPr id="8" name="CaixaDeTexto 9">
            <a:extLst>
              <a:ext uri="{FF2B5EF4-FFF2-40B4-BE49-F238E27FC236}">
                <a16:creationId xmlns:a16="http://schemas.microsoft.com/office/drawing/2014/main" id="{AFEE7F67-AC43-7FB9-33B9-9A6821F12F54}"/>
              </a:ext>
            </a:extLst>
          </p:cNvPr>
          <p:cNvSpPr txBox="1"/>
          <p:nvPr userDrawn="1"/>
        </p:nvSpPr>
        <p:spPr>
          <a:xfrm>
            <a:off x="3923476" y="1571073"/>
            <a:ext cx="485057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8000" dirty="0">
                <a:ln>
                  <a:solidFill>
                    <a:srgbClr val="C00000"/>
                  </a:solidFill>
                </a:ln>
                <a:noFill/>
                <a:latin typeface="AMX Black" pitchFamily="2" charset="0"/>
              </a:rPr>
              <a:t>ATENÇÃO</a:t>
            </a:r>
          </a:p>
        </p:txBody>
      </p:sp>
      <p:sp>
        <p:nvSpPr>
          <p:cNvPr id="9" name="CaixaDeTexto 10">
            <a:extLst>
              <a:ext uri="{FF2B5EF4-FFF2-40B4-BE49-F238E27FC236}">
                <a16:creationId xmlns:a16="http://schemas.microsoft.com/office/drawing/2014/main" id="{E6578C2F-032C-42A8-CA9C-BEDD82010347}"/>
              </a:ext>
            </a:extLst>
          </p:cNvPr>
          <p:cNvSpPr txBox="1"/>
          <p:nvPr userDrawn="1"/>
        </p:nvSpPr>
        <p:spPr>
          <a:xfrm>
            <a:off x="8774052" y="1571073"/>
            <a:ext cx="485057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8000" dirty="0">
                <a:ln>
                  <a:solidFill>
                    <a:srgbClr val="C00000"/>
                  </a:solidFill>
                </a:ln>
                <a:noFill/>
                <a:latin typeface="AMX Black" pitchFamily="2" charset="0"/>
              </a:rPr>
              <a:t>ATENÇÃO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4CC10565-47B9-0E75-2953-4B4DFEE2FB4C}"/>
              </a:ext>
            </a:extLst>
          </p:cNvPr>
          <p:cNvSpPr/>
          <p:nvPr userDrawn="1"/>
        </p:nvSpPr>
        <p:spPr>
          <a:xfrm>
            <a:off x="4727942" y="1201307"/>
            <a:ext cx="2360835" cy="23608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96D255BD-80CE-E1A3-635C-58B44CB3CB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968" y="1016333"/>
            <a:ext cx="2730782" cy="273078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8B280C3-AC58-21D6-212A-A16AF85D4C5E}"/>
              </a:ext>
            </a:extLst>
          </p:cNvPr>
          <p:cNvGrpSpPr/>
          <p:nvPr userDrawn="1"/>
        </p:nvGrpSpPr>
        <p:grpSpPr>
          <a:xfrm>
            <a:off x="206491" y="158751"/>
            <a:ext cx="11779017" cy="431602"/>
            <a:chOff x="206491" y="158751"/>
            <a:chExt cx="11779017" cy="431602"/>
          </a:xfrm>
        </p:grpSpPr>
        <p:sp>
          <p:nvSpPr>
            <p:cNvPr id="3" name="Retângulo: Cantos Arredondados 15">
              <a:extLst>
                <a:ext uri="{FF2B5EF4-FFF2-40B4-BE49-F238E27FC236}">
                  <a16:creationId xmlns:a16="http://schemas.microsoft.com/office/drawing/2014/main" id="{9408E221-9AE4-17F3-4E96-8ABF287E8513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4" name="Gráfico 16">
              <a:extLst>
                <a:ext uri="{FF2B5EF4-FFF2-40B4-BE49-F238E27FC236}">
                  <a16:creationId xmlns:a16="http://schemas.microsoft.com/office/drawing/2014/main" id="{0E3E61A7-2F13-2155-8734-E2573F051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  <p:sp>
          <p:nvSpPr>
            <p:cNvPr id="6" name="CaixaDeTexto 17">
              <a:extLst>
                <a:ext uri="{FF2B5EF4-FFF2-40B4-BE49-F238E27FC236}">
                  <a16:creationId xmlns:a16="http://schemas.microsoft.com/office/drawing/2014/main" id="{CA156286-C327-4402-07CB-3806354569FB}"/>
                </a:ext>
              </a:extLst>
            </p:cNvPr>
            <p:cNvSpPr txBox="1"/>
            <p:nvPr/>
          </p:nvSpPr>
          <p:spPr>
            <a:xfrm>
              <a:off x="5546813" y="220664"/>
              <a:ext cx="10983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400" dirty="0">
                  <a:solidFill>
                    <a:schemeClr val="bg1"/>
                  </a:solidFill>
                  <a:latin typeface="AMX Medium" pitchFamily="2" charset="0"/>
                </a:rPr>
                <a:t>ANTI-DDOS</a:t>
              </a:r>
            </a:p>
          </p:txBody>
        </p:sp>
      </p:grpSp>
      <p:pic>
        <p:nvPicPr>
          <p:cNvPr id="10" name="Imagem 9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B6BACEF8-2894-D942-54EF-6410F5F7720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88" y="233032"/>
            <a:ext cx="698987" cy="26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64145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1558761F-41EA-C83C-6553-DBF17FFAF0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1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8B89CE1-BEBF-1363-51A1-673448A6B68F}"/>
              </a:ext>
            </a:extLst>
          </p:cNvPr>
          <p:cNvGrpSpPr/>
          <p:nvPr userDrawn="1"/>
        </p:nvGrpSpPr>
        <p:grpSpPr>
          <a:xfrm>
            <a:off x="206491" y="158751"/>
            <a:ext cx="11779017" cy="431602"/>
            <a:chOff x="206491" y="158751"/>
            <a:chExt cx="11779017" cy="431602"/>
          </a:xfrm>
        </p:grpSpPr>
        <p:sp>
          <p:nvSpPr>
            <p:cNvPr id="3" name="Retângulo: Cantos Arredondados 15">
              <a:extLst>
                <a:ext uri="{FF2B5EF4-FFF2-40B4-BE49-F238E27FC236}">
                  <a16:creationId xmlns:a16="http://schemas.microsoft.com/office/drawing/2014/main" id="{E21DDA27-B5D1-88E3-46EE-B294AF582934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4" name="Gráfico 16">
              <a:extLst>
                <a:ext uri="{FF2B5EF4-FFF2-40B4-BE49-F238E27FC236}">
                  <a16:creationId xmlns:a16="http://schemas.microsoft.com/office/drawing/2014/main" id="{1DF917A3-7008-39B2-24E3-83032BD69F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  <p:sp>
          <p:nvSpPr>
            <p:cNvPr id="5" name="CaixaDeTexto 17">
              <a:extLst>
                <a:ext uri="{FF2B5EF4-FFF2-40B4-BE49-F238E27FC236}">
                  <a16:creationId xmlns:a16="http://schemas.microsoft.com/office/drawing/2014/main" id="{CC037B10-5230-96A6-ACBB-AB7A39E7D2C4}"/>
                </a:ext>
              </a:extLst>
            </p:cNvPr>
            <p:cNvSpPr txBox="1"/>
            <p:nvPr/>
          </p:nvSpPr>
          <p:spPr>
            <a:xfrm>
              <a:off x="5546813" y="220664"/>
              <a:ext cx="10983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400" dirty="0">
                  <a:solidFill>
                    <a:schemeClr val="bg1"/>
                  </a:solidFill>
                  <a:latin typeface="AMX Medium" pitchFamily="2" charset="0"/>
                </a:rPr>
                <a:t>ANTI-DDOS</a:t>
              </a:r>
            </a:p>
          </p:txBody>
        </p:sp>
      </p:grpSp>
      <p:pic>
        <p:nvPicPr>
          <p:cNvPr id="6" name="Imagem 5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3343970F-423A-BB7D-72DE-DBAED12E3E9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88" y="233032"/>
            <a:ext cx="698987" cy="26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692495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1558761F-41EA-C83C-6553-DBF17FFAF0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1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aixaDeTexto 8">
            <a:extLst>
              <a:ext uri="{FF2B5EF4-FFF2-40B4-BE49-F238E27FC236}">
                <a16:creationId xmlns:a16="http://schemas.microsoft.com/office/drawing/2014/main" id="{329FA159-713C-5024-1FCA-5DF9FE592D86}"/>
              </a:ext>
            </a:extLst>
          </p:cNvPr>
          <p:cNvSpPr txBox="1"/>
          <p:nvPr userDrawn="1"/>
        </p:nvSpPr>
        <p:spPr>
          <a:xfrm>
            <a:off x="-927100" y="2265921"/>
            <a:ext cx="485057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8000" dirty="0">
                <a:ln>
                  <a:solidFill>
                    <a:srgbClr val="C00000"/>
                  </a:solidFill>
                </a:ln>
                <a:noFill/>
                <a:latin typeface="AMX Black" pitchFamily="2" charset="0"/>
              </a:rPr>
              <a:t>DÚVIDAS</a:t>
            </a:r>
          </a:p>
        </p:txBody>
      </p:sp>
      <p:sp>
        <p:nvSpPr>
          <p:cNvPr id="4" name="CaixaDeTexto 9">
            <a:extLst>
              <a:ext uri="{FF2B5EF4-FFF2-40B4-BE49-F238E27FC236}">
                <a16:creationId xmlns:a16="http://schemas.microsoft.com/office/drawing/2014/main" id="{28D93471-004B-EDB3-5D5D-B0EDC61F7479}"/>
              </a:ext>
            </a:extLst>
          </p:cNvPr>
          <p:cNvSpPr txBox="1"/>
          <p:nvPr userDrawn="1"/>
        </p:nvSpPr>
        <p:spPr>
          <a:xfrm>
            <a:off x="3923476" y="2265921"/>
            <a:ext cx="485057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8000" dirty="0">
                <a:ln>
                  <a:solidFill>
                    <a:srgbClr val="C00000"/>
                  </a:solidFill>
                </a:ln>
                <a:noFill/>
                <a:latin typeface="AMX Black" pitchFamily="2" charset="0"/>
              </a:rPr>
              <a:t>DÚVIDAS</a:t>
            </a:r>
          </a:p>
        </p:txBody>
      </p:sp>
      <p:sp>
        <p:nvSpPr>
          <p:cNvPr id="5" name="CaixaDeTexto 10">
            <a:extLst>
              <a:ext uri="{FF2B5EF4-FFF2-40B4-BE49-F238E27FC236}">
                <a16:creationId xmlns:a16="http://schemas.microsoft.com/office/drawing/2014/main" id="{B259CFB6-C068-78FD-D26F-0E9BC055DE89}"/>
              </a:ext>
            </a:extLst>
          </p:cNvPr>
          <p:cNvSpPr txBox="1"/>
          <p:nvPr userDrawn="1"/>
        </p:nvSpPr>
        <p:spPr>
          <a:xfrm>
            <a:off x="8774052" y="2265921"/>
            <a:ext cx="485057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8000" dirty="0">
                <a:ln>
                  <a:solidFill>
                    <a:srgbClr val="C00000"/>
                  </a:solidFill>
                </a:ln>
                <a:noFill/>
                <a:latin typeface="AMX Black" pitchFamily="2" charset="0"/>
              </a:rPr>
              <a:t>DÚVIDAS</a:t>
            </a: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B23E692B-E0AA-DACE-2EEE-79F1513AE08A}"/>
              </a:ext>
            </a:extLst>
          </p:cNvPr>
          <p:cNvSpPr/>
          <p:nvPr userDrawn="1"/>
        </p:nvSpPr>
        <p:spPr>
          <a:xfrm>
            <a:off x="4780955" y="1436599"/>
            <a:ext cx="2630089" cy="2630089"/>
          </a:xfrm>
          <a:prstGeom prst="ellipse">
            <a:avLst/>
          </a:prstGeom>
          <a:solidFill>
            <a:srgbClr val="61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1B13E0AB-0B93-C3F5-F737-19986D43AE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277" y="969428"/>
            <a:ext cx="2730782" cy="327937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DD5A83A-BBB9-7D23-6FB8-16AAAB792AC0}"/>
              </a:ext>
            </a:extLst>
          </p:cNvPr>
          <p:cNvGrpSpPr/>
          <p:nvPr userDrawn="1"/>
        </p:nvGrpSpPr>
        <p:grpSpPr>
          <a:xfrm>
            <a:off x="206491" y="158751"/>
            <a:ext cx="11779017" cy="431602"/>
            <a:chOff x="206491" y="158751"/>
            <a:chExt cx="11779017" cy="431602"/>
          </a:xfrm>
        </p:grpSpPr>
        <p:sp>
          <p:nvSpPr>
            <p:cNvPr id="6" name="Retângulo: Cantos Arredondados 15">
              <a:extLst>
                <a:ext uri="{FF2B5EF4-FFF2-40B4-BE49-F238E27FC236}">
                  <a16:creationId xmlns:a16="http://schemas.microsoft.com/office/drawing/2014/main" id="{D89296D1-6578-D58A-196F-13CDD6840A69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7" name="Gráfico 16">
              <a:extLst>
                <a:ext uri="{FF2B5EF4-FFF2-40B4-BE49-F238E27FC236}">
                  <a16:creationId xmlns:a16="http://schemas.microsoft.com/office/drawing/2014/main" id="{A24A4BF1-4A1D-405B-F342-438F8B9A2C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  <p:sp>
          <p:nvSpPr>
            <p:cNvPr id="8" name="CaixaDeTexto 17">
              <a:extLst>
                <a:ext uri="{FF2B5EF4-FFF2-40B4-BE49-F238E27FC236}">
                  <a16:creationId xmlns:a16="http://schemas.microsoft.com/office/drawing/2014/main" id="{0A1C9CC1-41E7-B01D-83FD-835454CAC8B9}"/>
                </a:ext>
              </a:extLst>
            </p:cNvPr>
            <p:cNvSpPr txBox="1"/>
            <p:nvPr/>
          </p:nvSpPr>
          <p:spPr>
            <a:xfrm>
              <a:off x="5546813" y="220664"/>
              <a:ext cx="10983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400" dirty="0">
                  <a:solidFill>
                    <a:schemeClr val="bg1"/>
                  </a:solidFill>
                  <a:latin typeface="AMX Medium" pitchFamily="2" charset="0"/>
                </a:rPr>
                <a:t>ANTI-DDOS</a:t>
              </a:r>
            </a:p>
          </p:txBody>
        </p:sp>
      </p:grpSp>
      <p:pic>
        <p:nvPicPr>
          <p:cNvPr id="9" name="Imagem 8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AE42BA60-6B5B-C546-973A-D208AA7735B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88" y="233032"/>
            <a:ext cx="698987" cy="26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89528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02212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471E44-EAAA-4F6D-AD84-07BF9D194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26DCEBA-1043-E97B-017A-39F7B960A1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33479FA-498B-4FBD-AD31-6152CE54D4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913E15F-36D7-A3A9-B4F1-EE8FB90D70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92B2894E-E511-1DC2-F21B-6A99253191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C7583E5-AB25-7A67-B655-499B0BD91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A0941-D85E-4125-BF01-CBAEB097B2A1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5ED100BE-DFF0-5918-554E-A91AE4907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E5DE48B7-CB61-9327-4C5B-96B1BC233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FB3C3-9A60-4FDA-AE5E-28F6DCE7A8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1178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5BD875-0E04-62C6-E31C-C0666F17C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B0DF90B5-107A-6B8B-11DA-640E61720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A0941-D85E-4125-BF01-CBAEB097B2A1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3D979DF0-A76D-A7A9-F551-6925289E9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7A5F9699-7F0C-6319-5187-A99491647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FB3C3-9A60-4FDA-AE5E-28F6DCE7A8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6670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9B84545-DE65-04CA-009D-999860086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A0941-D85E-4125-BF01-CBAEB097B2A1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67D9EC1-6F54-0592-9EFE-3DDC3DF76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2C26530-7A55-7E40-21DB-1067F162A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FB3C3-9A60-4FDA-AE5E-28F6DCE7A8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1521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9B44F41-7D03-78B7-3DDC-EB8CCEFCA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D45883F-B574-B858-72BA-8C603BAE70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E07C1D4-AA3A-F1C2-7625-D65648207A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EA0941-D85E-4125-BF01-CBAEB097B2A1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538EC62-9925-144C-1668-98592B9F27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1E4C48D-4FFB-7DDA-99B9-DBC3C8DB3C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6BFB3C3-9A60-4FDA-AE5E-28F6DCE7A8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5217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7" Type="http://schemas.openxmlformats.org/officeDocument/2006/relationships/image" Target="../media/image37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svg"/><Relationship Id="rId7" Type="http://schemas.openxmlformats.org/officeDocument/2006/relationships/image" Target="../media/image46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50.svg"/><Relationship Id="rId5" Type="http://schemas.openxmlformats.org/officeDocument/2006/relationships/image" Target="../media/image44.sv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sv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19F003-B247-9478-4528-17EB9FE28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Gráfico 6">
            <a:extLst>
              <a:ext uri="{FF2B5EF4-FFF2-40B4-BE49-F238E27FC236}">
                <a16:creationId xmlns:a16="http://schemas.microsoft.com/office/drawing/2014/main" id="{44BDD3D5-2578-E1D7-D648-A1F9E9E29D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30025" y="601973"/>
            <a:ext cx="1819275" cy="990600"/>
          </a:xfrm>
          <a:prstGeom prst="rect">
            <a:avLst/>
          </a:prstGeom>
        </p:spPr>
      </p:pic>
      <p:sp>
        <p:nvSpPr>
          <p:cNvPr id="5" name="CaixaDeTexto 3">
            <a:extLst>
              <a:ext uri="{FF2B5EF4-FFF2-40B4-BE49-F238E27FC236}">
                <a16:creationId xmlns:a16="http://schemas.microsoft.com/office/drawing/2014/main" id="{9025DEA1-B60D-2C76-6561-6D57DDC294DC}"/>
              </a:ext>
            </a:extLst>
          </p:cNvPr>
          <p:cNvSpPr txBox="1"/>
          <p:nvPr/>
        </p:nvSpPr>
        <p:spPr>
          <a:xfrm>
            <a:off x="6430025" y="2505670"/>
            <a:ext cx="39132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dirty="0">
                <a:solidFill>
                  <a:schemeClr val="bg1"/>
                </a:solidFill>
                <a:latin typeface="AMX Black" pitchFamily="2" charset="0"/>
              </a:rPr>
              <a:t>ANTI-DDOS</a:t>
            </a:r>
          </a:p>
        </p:txBody>
      </p:sp>
      <p:pic>
        <p:nvPicPr>
          <p:cNvPr id="6" name="Imagem 5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D21FFECA-2BA3-9E02-7616-30E159E2BE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025" y="6044434"/>
            <a:ext cx="1329968" cy="504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94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FAED47-769B-8851-B582-0BF6EEE3D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>
            <a:extLst>
              <a:ext uri="{FF2B5EF4-FFF2-40B4-BE49-F238E27FC236}">
                <a16:creationId xmlns:a16="http://schemas.microsoft.com/office/drawing/2014/main" id="{D2EFB506-413D-EF5F-0533-601A4F7D0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3" r="16493"/>
          <a:stretch/>
        </p:blipFill>
        <p:spPr>
          <a:xfrm>
            <a:off x="6054607" y="814372"/>
            <a:ext cx="5816601" cy="5786437"/>
          </a:xfrm>
          <a:prstGeom prst="roundRect">
            <a:avLst>
              <a:gd name="adj" fmla="val 2008"/>
            </a:avLst>
          </a:prstGeom>
          <a:noFill/>
          <a:ln>
            <a:noFill/>
          </a:ln>
          <a:effectLst/>
        </p:spPr>
      </p:pic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19E5401B-270E-AF66-9904-DDC6AA070478}"/>
              </a:ext>
            </a:extLst>
          </p:cNvPr>
          <p:cNvSpPr/>
          <p:nvPr/>
        </p:nvSpPr>
        <p:spPr>
          <a:xfrm>
            <a:off x="783512" y="1109835"/>
            <a:ext cx="6446744" cy="909835"/>
          </a:xfrm>
          <a:prstGeom prst="roundRect">
            <a:avLst>
              <a:gd name="adj" fmla="val 14815"/>
            </a:avLst>
          </a:prstGeom>
          <a:solidFill>
            <a:srgbClr val="61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marL="184150"/>
            <a:r>
              <a:rPr lang="pt-BR" altLang="en-US" sz="3200" dirty="0">
                <a:solidFill>
                  <a:srgbClr val="FF0000"/>
                </a:solidFill>
                <a:latin typeface="AMX Black" pitchFamily="2" charset="0"/>
              </a:rPr>
              <a:t>Definição</a:t>
            </a:r>
            <a:r>
              <a:rPr lang="pt-BR" altLang="en-US" sz="3200" dirty="0">
                <a:solidFill>
                  <a:schemeClr val="bg1"/>
                </a:solidFill>
                <a:latin typeface="AMX Black" pitchFamily="2" charset="0"/>
              </a:rPr>
              <a:t> </a:t>
            </a:r>
            <a:r>
              <a:rPr lang="pt-BR" sz="3200" dirty="0">
                <a:latin typeface="AMX Black" pitchFamily="2" charset="0"/>
              </a:rPr>
              <a:t>do </a:t>
            </a:r>
            <a:r>
              <a:rPr lang="pt-BR" sz="3200" dirty="0" err="1">
                <a:latin typeface="AMX Black" pitchFamily="2" charset="0"/>
              </a:rPr>
              <a:t>Anti-DDoS</a:t>
            </a:r>
            <a:endParaRPr lang="pt-BR" sz="3200" dirty="0">
              <a:latin typeface="AMX Black" pitchFamily="2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1AB97D0A-EEB6-46F9-AB1F-56DA458FF422}"/>
              </a:ext>
            </a:extLst>
          </p:cNvPr>
          <p:cNvSpPr txBox="1"/>
          <p:nvPr/>
        </p:nvSpPr>
        <p:spPr>
          <a:xfrm>
            <a:off x="783511" y="2555758"/>
            <a:ext cx="469401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Imagine um restaurante que, de repente, recebe milhares de reservas falsas ao mesmo tempo. O sistema fica sobrecarregado, e clientes reais não conseguem mais fazer pedidos.</a:t>
            </a:r>
          </a:p>
        </p:txBody>
      </p:sp>
    </p:spTree>
    <p:extLst>
      <p:ext uri="{BB962C8B-B14F-4D97-AF65-F5344CB8AC3E}">
        <p14:creationId xmlns:p14="http://schemas.microsoft.com/office/powerpoint/2010/main" val="224222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965F52-3070-F846-0136-5787324FA1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0">
            <a:extLst>
              <a:ext uri="{FF2B5EF4-FFF2-40B4-BE49-F238E27FC236}">
                <a16:creationId xmlns:a16="http://schemas.microsoft.com/office/drawing/2014/main" id="{0E3C2242-0594-854C-08ED-F2FC84EF9B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4" r="22238"/>
          <a:stretch/>
        </p:blipFill>
        <p:spPr>
          <a:xfrm>
            <a:off x="320790" y="814372"/>
            <a:ext cx="5816601" cy="5786437"/>
          </a:xfrm>
          <a:prstGeom prst="roundRect">
            <a:avLst>
              <a:gd name="adj" fmla="val 2008"/>
            </a:avLst>
          </a:prstGeom>
          <a:noFill/>
          <a:ln>
            <a:noFill/>
          </a:ln>
          <a:effectLst/>
        </p:spPr>
      </p:pic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547554A8-67FC-9BBF-2609-1818113D71D3}"/>
              </a:ext>
            </a:extLst>
          </p:cNvPr>
          <p:cNvSpPr/>
          <p:nvPr/>
        </p:nvSpPr>
        <p:spPr>
          <a:xfrm>
            <a:off x="4961743" y="1269633"/>
            <a:ext cx="6446744" cy="909835"/>
          </a:xfrm>
          <a:prstGeom prst="roundRect">
            <a:avLst>
              <a:gd name="adj" fmla="val 14815"/>
            </a:avLst>
          </a:prstGeom>
          <a:solidFill>
            <a:srgbClr val="61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54000" rIns="54000" bIns="46800" rtlCol="0" anchor="ctr"/>
          <a:lstStyle/>
          <a:p>
            <a:pPr marL="184150"/>
            <a:r>
              <a:rPr lang="pt-BR" altLang="en-US" sz="3200" dirty="0">
                <a:solidFill>
                  <a:srgbClr val="FF0000"/>
                </a:solidFill>
                <a:latin typeface="AMX Black" pitchFamily="2" charset="0"/>
              </a:rPr>
              <a:t>Definição</a:t>
            </a:r>
            <a:r>
              <a:rPr lang="pt-BR" altLang="en-US" sz="3200" dirty="0">
                <a:solidFill>
                  <a:schemeClr val="bg1"/>
                </a:solidFill>
                <a:latin typeface="AMX Black" pitchFamily="2" charset="0"/>
              </a:rPr>
              <a:t> </a:t>
            </a:r>
            <a:r>
              <a:rPr lang="pt-BR" sz="3200" dirty="0">
                <a:latin typeface="AMX Black" pitchFamily="2" charset="0"/>
              </a:rPr>
              <a:t>do </a:t>
            </a:r>
            <a:r>
              <a:rPr lang="pt-BR" sz="3200" dirty="0" err="1">
                <a:latin typeface="AMX Black" pitchFamily="2" charset="0"/>
              </a:rPr>
              <a:t>Anti-DDoS</a:t>
            </a:r>
            <a:endParaRPr lang="pt-BR" sz="3200" dirty="0">
              <a:latin typeface="AMX Black" pitchFamily="2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FC9E7E6-CDCF-7D3E-D562-D437A80EDD0B}"/>
              </a:ext>
            </a:extLst>
          </p:cNvPr>
          <p:cNvSpPr txBox="1"/>
          <p:nvPr/>
        </p:nvSpPr>
        <p:spPr>
          <a:xfrm flipH="1">
            <a:off x="6439268" y="2412519"/>
            <a:ext cx="4639039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pt-BR" sz="22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O mesmo acontece em um </a:t>
            </a:r>
            <a:r>
              <a:rPr lang="pt-BR" sz="2200" b="1" dirty="0">
                <a:solidFill>
                  <a:srgbClr val="24C61C"/>
                </a:solidFill>
                <a:latin typeface="AMX" pitchFamily="2" charset="0"/>
              </a:rPr>
              <a:t>ataque </a:t>
            </a:r>
            <a:r>
              <a:rPr lang="pt-BR" sz="2200" b="1" dirty="0" err="1">
                <a:solidFill>
                  <a:srgbClr val="24C61C"/>
                </a:solidFill>
                <a:latin typeface="AMX" pitchFamily="2" charset="0"/>
              </a:rPr>
              <a:t>DDoS</a:t>
            </a:r>
            <a:r>
              <a:rPr lang="pt-BR" sz="22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, mas em um ambiente digital, onde hackers utilizam </a:t>
            </a:r>
            <a:r>
              <a:rPr lang="pt-BR" sz="2200" b="1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redes de dispositivos infectados </a:t>
            </a:r>
            <a:r>
              <a:rPr lang="pt-BR" sz="22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(</a:t>
            </a:r>
            <a:r>
              <a:rPr lang="pt-BR" sz="2200" dirty="0" err="1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Botnets</a:t>
            </a:r>
            <a:r>
              <a:rPr lang="pt-BR" sz="22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) para gerar tráfego malicioso e interromper serviços legítimos.</a:t>
            </a:r>
          </a:p>
          <a:p>
            <a:pPr>
              <a:spcBef>
                <a:spcPts val="600"/>
              </a:spcBef>
            </a:pPr>
            <a:r>
              <a:rPr lang="pt-BR" sz="22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Os ataques </a:t>
            </a:r>
            <a:r>
              <a:rPr lang="pt-BR" sz="2200" dirty="0" err="1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DDoS</a:t>
            </a:r>
            <a:r>
              <a:rPr lang="pt-BR" sz="22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 podem ter diversas motivações, como vandalismo digital, chantagem, concorrência desleal ou até ativismo político.</a:t>
            </a:r>
          </a:p>
        </p:txBody>
      </p:sp>
    </p:spTree>
    <p:extLst>
      <p:ext uri="{BB962C8B-B14F-4D97-AF65-F5344CB8AC3E}">
        <p14:creationId xmlns:p14="http://schemas.microsoft.com/office/powerpoint/2010/main" val="183017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aixaDeTexto 14">
            <a:extLst>
              <a:ext uri="{FF2B5EF4-FFF2-40B4-BE49-F238E27FC236}">
                <a16:creationId xmlns:a16="http://schemas.microsoft.com/office/drawing/2014/main" id="{CA7D5BB7-9F93-D072-45DA-C11948DC2160}"/>
              </a:ext>
            </a:extLst>
          </p:cNvPr>
          <p:cNvSpPr txBox="1"/>
          <p:nvPr/>
        </p:nvSpPr>
        <p:spPr>
          <a:xfrm>
            <a:off x="2391052" y="3926800"/>
            <a:ext cx="74098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pt-BR" sz="2800" b="1" dirty="0" err="1">
                <a:solidFill>
                  <a:schemeClr val="bg1"/>
                </a:solidFill>
                <a:latin typeface="AMX" pitchFamily="2" charset="0"/>
              </a:rPr>
              <a:t>Qualquer</a:t>
            </a:r>
            <a:r>
              <a:rPr lang="en-US" altLang="pt-BR" sz="2800" b="1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800" b="1" dirty="0" err="1">
                <a:solidFill>
                  <a:schemeClr val="bg1"/>
                </a:solidFill>
                <a:latin typeface="AMX" pitchFamily="2" charset="0"/>
              </a:rPr>
              <a:t>dispositivo</a:t>
            </a:r>
            <a:r>
              <a:rPr lang="en-US" altLang="pt-BR" sz="2800" b="1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conectado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à internet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pode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ser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usado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em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ataques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DDoS se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estiver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comprometido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.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Isso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inclui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câmeras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de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segurança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,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roteadores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e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até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dispositivos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IoT.</a:t>
            </a:r>
          </a:p>
        </p:txBody>
      </p:sp>
    </p:spTree>
    <p:extLst>
      <p:ext uri="{BB962C8B-B14F-4D97-AF65-F5344CB8AC3E}">
        <p14:creationId xmlns:p14="http://schemas.microsoft.com/office/powerpoint/2010/main" val="305303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214EE8-E489-FC09-3E81-7E329F2DA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aixaDeTexto 14">
            <a:extLst>
              <a:ext uri="{FF2B5EF4-FFF2-40B4-BE49-F238E27FC236}">
                <a16:creationId xmlns:a16="http://schemas.microsoft.com/office/drawing/2014/main" id="{14DC9DD2-0BF7-E0F5-CD15-993231FD0065}"/>
              </a:ext>
            </a:extLst>
          </p:cNvPr>
          <p:cNvSpPr txBox="1"/>
          <p:nvPr/>
        </p:nvSpPr>
        <p:spPr>
          <a:xfrm>
            <a:off x="2080334" y="3971189"/>
            <a:ext cx="80313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Ataques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DDoS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não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visam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apenas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grandes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corporações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!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Pequenas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e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médias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empresas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também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podem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ser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alvos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,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especialmente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se </a:t>
            </a:r>
            <a:r>
              <a:rPr lang="en-US" altLang="pt-BR" sz="2800" dirty="0" err="1">
                <a:solidFill>
                  <a:schemeClr val="bg1"/>
                </a:solidFill>
                <a:latin typeface="AMX" pitchFamily="2" charset="0"/>
              </a:rPr>
              <a:t>possuírem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800" b="1" dirty="0" err="1">
                <a:solidFill>
                  <a:schemeClr val="bg1"/>
                </a:solidFill>
                <a:latin typeface="AMX" pitchFamily="2" charset="0"/>
              </a:rPr>
              <a:t>serviços</a:t>
            </a:r>
            <a:r>
              <a:rPr lang="en-US" altLang="pt-BR" sz="2800" b="1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800" b="1" dirty="0" err="1">
                <a:solidFill>
                  <a:schemeClr val="bg1"/>
                </a:solidFill>
                <a:latin typeface="AMX" pitchFamily="2" charset="0"/>
              </a:rPr>
              <a:t>críticos</a:t>
            </a:r>
            <a:r>
              <a:rPr lang="en-US" altLang="pt-BR" sz="2800" b="1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800" b="1" dirty="0" err="1">
                <a:solidFill>
                  <a:schemeClr val="bg1"/>
                </a:solidFill>
                <a:latin typeface="AMX" pitchFamily="2" charset="0"/>
              </a:rPr>
              <a:t>expostos</a:t>
            </a:r>
            <a:r>
              <a:rPr lang="en-US" altLang="pt-BR" sz="2800" b="1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800" b="1" dirty="0" err="1">
                <a:solidFill>
                  <a:schemeClr val="bg1"/>
                </a:solidFill>
                <a:latin typeface="AMX" pitchFamily="2" charset="0"/>
              </a:rPr>
              <a:t>na</a:t>
            </a:r>
            <a:r>
              <a:rPr lang="en-US" altLang="pt-BR" sz="2800" b="1" dirty="0">
                <a:solidFill>
                  <a:schemeClr val="bg1"/>
                </a:solidFill>
                <a:latin typeface="AMX" pitchFamily="2" charset="0"/>
              </a:rPr>
              <a:t> internet</a:t>
            </a:r>
            <a:r>
              <a:rPr lang="en-US" altLang="pt-BR" sz="2800" dirty="0">
                <a:solidFill>
                  <a:schemeClr val="bg1"/>
                </a:solidFill>
                <a:latin typeface="AMX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9299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CA2968-C7B9-449C-5AD7-34640DF0C3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87C9F4B-2807-8E84-5DC5-69662A86B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5" r="-270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DFE450C3-E7CE-EA8A-8A86-7C0AB0F6E1E5}"/>
              </a:ext>
            </a:extLst>
          </p:cNvPr>
          <p:cNvSpPr/>
          <p:nvPr/>
        </p:nvSpPr>
        <p:spPr>
          <a:xfrm>
            <a:off x="3719744" y="0"/>
            <a:ext cx="8472257" cy="6858000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41000">
                <a:schemeClr val="tx1">
                  <a:lumMod val="85000"/>
                  <a:lumOff val="1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F96024E-0C6B-43FA-6F85-8271A30FF405}"/>
              </a:ext>
            </a:extLst>
          </p:cNvPr>
          <p:cNvSpPr txBox="1"/>
          <p:nvPr/>
        </p:nvSpPr>
        <p:spPr>
          <a:xfrm>
            <a:off x="6480097" y="2118099"/>
            <a:ext cx="450158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  <a:t>Agora que entendemos o conceito, vamos avançar para entender como esses ataques funcionam na prática!</a:t>
            </a:r>
          </a:p>
        </p:txBody>
      </p:sp>
      <p:grpSp>
        <p:nvGrpSpPr>
          <p:cNvPr id="3" name="Group 1">
            <a:extLst>
              <a:ext uri="{FF2B5EF4-FFF2-40B4-BE49-F238E27FC236}">
                <a16:creationId xmlns:a16="http://schemas.microsoft.com/office/drawing/2014/main" id="{FC0AF173-7065-65B9-7C7A-75C5EEAA8827}"/>
              </a:ext>
            </a:extLst>
          </p:cNvPr>
          <p:cNvGrpSpPr/>
          <p:nvPr/>
        </p:nvGrpSpPr>
        <p:grpSpPr>
          <a:xfrm>
            <a:off x="206491" y="158751"/>
            <a:ext cx="11779017" cy="431602"/>
            <a:chOff x="206491" y="158751"/>
            <a:chExt cx="11779017" cy="431602"/>
          </a:xfrm>
        </p:grpSpPr>
        <p:sp>
          <p:nvSpPr>
            <p:cNvPr id="4" name="Retângulo: Cantos Arredondados 15">
              <a:extLst>
                <a:ext uri="{FF2B5EF4-FFF2-40B4-BE49-F238E27FC236}">
                  <a16:creationId xmlns:a16="http://schemas.microsoft.com/office/drawing/2014/main" id="{F4A80557-3613-3291-B018-5B96FA1F1E13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8" name="Gráfico 16">
              <a:extLst>
                <a:ext uri="{FF2B5EF4-FFF2-40B4-BE49-F238E27FC236}">
                  <a16:creationId xmlns:a16="http://schemas.microsoft.com/office/drawing/2014/main" id="{4201BF8A-26D2-5881-7DE0-8024CABF0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  <p:sp>
          <p:nvSpPr>
            <p:cNvPr id="9" name="CaixaDeTexto 17">
              <a:extLst>
                <a:ext uri="{FF2B5EF4-FFF2-40B4-BE49-F238E27FC236}">
                  <a16:creationId xmlns:a16="http://schemas.microsoft.com/office/drawing/2014/main" id="{C0795DDF-AF1C-A3EC-BAC2-CAF7239D3275}"/>
                </a:ext>
              </a:extLst>
            </p:cNvPr>
            <p:cNvSpPr txBox="1"/>
            <p:nvPr/>
          </p:nvSpPr>
          <p:spPr>
            <a:xfrm>
              <a:off x="5546813" y="220664"/>
              <a:ext cx="10983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400" dirty="0">
                  <a:solidFill>
                    <a:schemeClr val="bg1"/>
                  </a:solidFill>
                  <a:latin typeface="AMX Medium" pitchFamily="2" charset="0"/>
                </a:rPr>
                <a:t>ANTI-DDOS</a:t>
              </a:r>
            </a:p>
          </p:txBody>
        </p:sp>
      </p:grpSp>
      <p:pic>
        <p:nvPicPr>
          <p:cNvPr id="10" name="Imagem 9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A540091F-33A0-B1E6-E7A2-4031331D01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88" y="233032"/>
            <a:ext cx="698987" cy="26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54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28E28E-1CEA-9DBC-64A0-E476C7FBA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13">
            <a:extLst>
              <a:ext uri="{FF2B5EF4-FFF2-40B4-BE49-F238E27FC236}">
                <a16:creationId xmlns:a16="http://schemas.microsoft.com/office/drawing/2014/main" id="{DB7C7487-DC06-DA6D-6E40-596F59E6C888}"/>
              </a:ext>
            </a:extLst>
          </p:cNvPr>
          <p:cNvSpPr/>
          <p:nvPr/>
        </p:nvSpPr>
        <p:spPr>
          <a:xfrm>
            <a:off x="7445406" y="3126541"/>
            <a:ext cx="3379692" cy="447675"/>
          </a:xfrm>
          <a:prstGeom prst="roundRect">
            <a:avLst>
              <a:gd name="adj" fmla="val 2504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bg1"/>
                </a:solidFill>
                <a:latin typeface="AMX Black" pitchFamily="2" charset="0"/>
                <a:sym typeface="+mn-ea"/>
              </a:rPr>
              <a:t>COMO FUNCIONA</a:t>
            </a:r>
          </a:p>
        </p:txBody>
      </p:sp>
      <p:sp>
        <p:nvSpPr>
          <p:cNvPr id="4" name="Retângulo: Cantos Arredondados 14">
            <a:extLst>
              <a:ext uri="{FF2B5EF4-FFF2-40B4-BE49-F238E27FC236}">
                <a16:creationId xmlns:a16="http://schemas.microsoft.com/office/drawing/2014/main" id="{40B0F73F-2735-1514-2CDF-4844DC6EE3FE}"/>
              </a:ext>
            </a:extLst>
          </p:cNvPr>
          <p:cNvSpPr/>
          <p:nvPr/>
        </p:nvSpPr>
        <p:spPr>
          <a:xfrm>
            <a:off x="7445405" y="3707980"/>
            <a:ext cx="3379694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CARACTERÍSTICAS</a:t>
            </a:r>
          </a:p>
        </p:txBody>
      </p:sp>
      <p:sp>
        <p:nvSpPr>
          <p:cNvPr id="5" name="Retângulo: Cantos Arredondados 15">
            <a:extLst>
              <a:ext uri="{FF2B5EF4-FFF2-40B4-BE49-F238E27FC236}">
                <a16:creationId xmlns:a16="http://schemas.microsoft.com/office/drawing/2014/main" id="{02E056C9-EBA3-7131-6CB6-E31385C61018}"/>
              </a:ext>
            </a:extLst>
          </p:cNvPr>
          <p:cNvSpPr/>
          <p:nvPr/>
        </p:nvSpPr>
        <p:spPr>
          <a:xfrm>
            <a:off x="7445406" y="4289419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BENEFÍCIOS</a:t>
            </a:r>
          </a:p>
        </p:txBody>
      </p:sp>
      <p:sp>
        <p:nvSpPr>
          <p:cNvPr id="6" name="Retângulo: Cantos Arredondados 15">
            <a:extLst>
              <a:ext uri="{FF2B5EF4-FFF2-40B4-BE49-F238E27FC236}">
                <a16:creationId xmlns:a16="http://schemas.microsoft.com/office/drawing/2014/main" id="{671D52B6-B0D2-ADE0-6B9F-2A93B67FC65B}"/>
              </a:ext>
            </a:extLst>
          </p:cNvPr>
          <p:cNvSpPr/>
          <p:nvPr/>
        </p:nvSpPr>
        <p:spPr>
          <a:xfrm>
            <a:off x="7445406" y="4870858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PÚBLICO</a:t>
            </a:r>
          </a:p>
        </p:txBody>
      </p:sp>
      <p:sp>
        <p:nvSpPr>
          <p:cNvPr id="7" name="Retângulo: Cantos Arredondados 13">
            <a:extLst>
              <a:ext uri="{FF2B5EF4-FFF2-40B4-BE49-F238E27FC236}">
                <a16:creationId xmlns:a16="http://schemas.microsoft.com/office/drawing/2014/main" id="{D7E16082-C3A1-58AE-A616-5F93B59EB40D}"/>
              </a:ext>
            </a:extLst>
          </p:cNvPr>
          <p:cNvSpPr/>
          <p:nvPr/>
        </p:nvSpPr>
        <p:spPr>
          <a:xfrm>
            <a:off x="7445406" y="2545102"/>
            <a:ext cx="3379692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DEFINIÇÃO</a:t>
            </a:r>
          </a:p>
        </p:txBody>
      </p:sp>
      <p:sp>
        <p:nvSpPr>
          <p:cNvPr id="9" name="Retângulo: Cantos Arredondados 15">
            <a:extLst>
              <a:ext uri="{FF2B5EF4-FFF2-40B4-BE49-F238E27FC236}">
                <a16:creationId xmlns:a16="http://schemas.microsoft.com/office/drawing/2014/main" id="{1277B1B7-93F0-2921-733F-74B64011137D}"/>
              </a:ext>
            </a:extLst>
          </p:cNvPr>
          <p:cNvSpPr/>
          <p:nvPr/>
        </p:nvSpPr>
        <p:spPr>
          <a:xfrm>
            <a:off x="7445405" y="5452297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POLÍTICA COMERCIAL</a:t>
            </a:r>
          </a:p>
        </p:txBody>
      </p:sp>
      <p:sp>
        <p:nvSpPr>
          <p:cNvPr id="10" name="Retângulo: Cantos Arredondados 15">
            <a:extLst>
              <a:ext uri="{FF2B5EF4-FFF2-40B4-BE49-F238E27FC236}">
                <a16:creationId xmlns:a16="http://schemas.microsoft.com/office/drawing/2014/main" id="{9BD31D25-9ED0-1368-EA52-0B2A0ACB5ACD}"/>
              </a:ext>
            </a:extLst>
          </p:cNvPr>
          <p:cNvSpPr/>
          <p:nvPr/>
        </p:nvSpPr>
        <p:spPr>
          <a:xfrm>
            <a:off x="7445404" y="6033736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ATIVAÇÃO</a:t>
            </a:r>
          </a:p>
        </p:txBody>
      </p:sp>
    </p:spTree>
    <p:extLst>
      <p:ext uri="{BB962C8B-B14F-4D97-AF65-F5344CB8AC3E}">
        <p14:creationId xmlns:p14="http://schemas.microsoft.com/office/powerpoint/2010/main" val="2604008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5419C5-9548-0F26-C729-38F7F3F65F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: Cantos Arredondados 25">
            <a:extLst>
              <a:ext uri="{FF2B5EF4-FFF2-40B4-BE49-F238E27FC236}">
                <a16:creationId xmlns:a16="http://schemas.microsoft.com/office/drawing/2014/main" id="{03994CA2-6D94-D477-0E91-E2881258E4BE}"/>
              </a:ext>
            </a:extLst>
          </p:cNvPr>
          <p:cNvSpPr/>
          <p:nvPr/>
        </p:nvSpPr>
        <p:spPr>
          <a:xfrm>
            <a:off x="1690873" y="3717101"/>
            <a:ext cx="3965358" cy="1578894"/>
          </a:xfrm>
          <a:prstGeom prst="roundRect">
            <a:avLst>
              <a:gd name="adj" fmla="val 14815"/>
            </a:avLst>
          </a:prstGeom>
          <a:gradFill>
            <a:gsLst>
              <a:gs pos="55000">
                <a:schemeClr val="bg1">
                  <a:lumMod val="95000"/>
                </a:schemeClr>
              </a:gs>
              <a:gs pos="89000">
                <a:schemeClr val="bg2">
                  <a:lumMod val="9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/>
          <a:lstStyle/>
          <a:p>
            <a:r>
              <a:rPr lang="pt-BR" altLang="en-US" sz="2800" dirty="0">
                <a:solidFill>
                  <a:srgbClr val="AA0000"/>
                </a:solidFill>
                <a:latin typeface="AMX Black" pitchFamily="2" charset="0"/>
              </a:rPr>
              <a:t>Principais Técnicas de Ataque</a:t>
            </a:r>
          </a:p>
        </p:txBody>
      </p:sp>
      <p:sp>
        <p:nvSpPr>
          <p:cNvPr id="10" name="CaixaDeTexto 12">
            <a:extLst>
              <a:ext uri="{FF2B5EF4-FFF2-40B4-BE49-F238E27FC236}">
                <a16:creationId xmlns:a16="http://schemas.microsoft.com/office/drawing/2014/main" id="{A5932D19-5479-F621-F503-CEBEC3C014BB}"/>
              </a:ext>
            </a:extLst>
          </p:cNvPr>
          <p:cNvSpPr txBox="1"/>
          <p:nvPr/>
        </p:nvSpPr>
        <p:spPr>
          <a:xfrm>
            <a:off x="3021369" y="1379461"/>
            <a:ext cx="6149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Os ataques </a:t>
            </a:r>
            <a:r>
              <a:rPr lang="pt-BR" sz="2400" dirty="0" err="1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DDoS</a:t>
            </a:r>
            <a:r>
              <a:rPr lang="pt-BR" sz="24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 utilizam </a:t>
            </a:r>
            <a:r>
              <a:rPr lang="pt-BR" sz="2400" b="1" dirty="0">
                <a:solidFill>
                  <a:srgbClr val="610000"/>
                </a:solidFill>
                <a:latin typeface="AMX" pitchFamily="2" charset="0"/>
              </a:rPr>
              <a:t>diferentes métodos</a:t>
            </a:r>
            <a:r>
              <a:rPr lang="pt-BR" sz="24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 para comprometer serviços online.</a:t>
            </a:r>
          </a:p>
          <a:p>
            <a:pPr algn="ctr"/>
            <a:endParaRPr lang="pt-BR" sz="2400" dirty="0">
              <a:solidFill>
                <a:schemeClr val="bg2">
                  <a:lumMod val="25000"/>
                </a:schemeClr>
              </a:solidFill>
              <a:latin typeface="AMX" pitchFamily="2" charset="0"/>
            </a:endParaRPr>
          </a:p>
          <a:p>
            <a:pPr algn="ctr"/>
            <a:r>
              <a:rPr lang="pt-BR" sz="24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Vamos explorar as principais táticas usadas pelos atacantes e como mitigá-los:</a:t>
            </a:r>
            <a:endParaRPr lang="en-US" altLang="pt-BR" sz="2400" dirty="0">
              <a:solidFill>
                <a:schemeClr val="bg2">
                  <a:lumMod val="25000"/>
                </a:schemeClr>
              </a:solidFill>
              <a:latin typeface="AMX" pitchFamily="2" charset="0"/>
            </a:endParaRPr>
          </a:p>
        </p:txBody>
      </p:sp>
      <p:sp>
        <p:nvSpPr>
          <p:cNvPr id="11" name="Retângulo: Cantos Arredondados 25">
            <a:extLst>
              <a:ext uri="{FF2B5EF4-FFF2-40B4-BE49-F238E27FC236}">
                <a16:creationId xmlns:a16="http://schemas.microsoft.com/office/drawing/2014/main" id="{30265787-6199-19BD-7E14-D019101C6AF7}"/>
              </a:ext>
            </a:extLst>
          </p:cNvPr>
          <p:cNvSpPr/>
          <p:nvPr/>
        </p:nvSpPr>
        <p:spPr>
          <a:xfrm flipH="1">
            <a:off x="6535769" y="3717101"/>
            <a:ext cx="3965358" cy="1578894"/>
          </a:xfrm>
          <a:prstGeom prst="roundRect">
            <a:avLst>
              <a:gd name="adj" fmla="val 14815"/>
            </a:avLst>
          </a:prstGeom>
          <a:gradFill>
            <a:gsLst>
              <a:gs pos="55000">
                <a:schemeClr val="bg1">
                  <a:lumMod val="95000"/>
                </a:schemeClr>
              </a:gs>
              <a:gs pos="89000">
                <a:schemeClr val="bg2">
                  <a:lumMod val="9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/>
          <a:lstStyle/>
          <a:p>
            <a:r>
              <a:rPr lang="pt-BR" altLang="en-US" sz="2800" dirty="0">
                <a:solidFill>
                  <a:srgbClr val="AA0000"/>
                </a:solidFill>
                <a:latin typeface="AMX Black" pitchFamily="2" charset="0"/>
              </a:rPr>
              <a:t>Processo de Defesa</a:t>
            </a:r>
          </a:p>
        </p:txBody>
      </p:sp>
    </p:spTree>
    <p:extLst>
      <p:ext uri="{BB962C8B-B14F-4D97-AF65-F5344CB8AC3E}">
        <p14:creationId xmlns:p14="http://schemas.microsoft.com/office/powerpoint/2010/main" val="2491637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DF0347-A41A-0378-D4B8-3552C55F5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A4E5D60-AA9C-9697-C7E0-06F19D04C86C}"/>
              </a:ext>
            </a:extLst>
          </p:cNvPr>
          <p:cNvGrpSpPr/>
          <p:nvPr/>
        </p:nvGrpSpPr>
        <p:grpSpPr>
          <a:xfrm>
            <a:off x="3389952" y="2647187"/>
            <a:ext cx="2614125" cy="2772194"/>
            <a:chOff x="4459208" y="2128278"/>
            <a:chExt cx="3273584" cy="2772194"/>
          </a:xfrm>
        </p:grpSpPr>
        <p:sp>
          <p:nvSpPr>
            <p:cNvPr id="5" name="Retângulo: Cantos Arredondados 7">
              <a:extLst>
                <a:ext uri="{FF2B5EF4-FFF2-40B4-BE49-F238E27FC236}">
                  <a16:creationId xmlns:a16="http://schemas.microsoft.com/office/drawing/2014/main" id="{3D9BE495-B543-5748-C51B-2DAA14EF1B30}"/>
                </a:ext>
              </a:extLst>
            </p:cNvPr>
            <p:cNvSpPr/>
            <p:nvPr/>
          </p:nvSpPr>
          <p:spPr>
            <a:xfrm>
              <a:off x="4566121" y="2128278"/>
              <a:ext cx="3059759" cy="2772194"/>
            </a:xfrm>
            <a:prstGeom prst="roundRect">
              <a:avLst>
                <a:gd name="adj" fmla="val 5427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7938" algn="ctr"/>
              <a: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  <a:t>Exploram vulnerabilidades</a:t>
              </a:r>
              <a:b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</a:br>
              <a: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  <a:t>nos protocolos</a:t>
              </a:r>
              <a:b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</a:br>
              <a: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  <a:t>de comunicação,</a:t>
              </a:r>
              <a:b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</a:br>
              <a: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  <a:t>como TCP/IP e DNS.</a:t>
              </a:r>
            </a:p>
            <a:p>
              <a:pPr marL="96837" algn="ctr"/>
              <a:endParaRPr lang="pt-BR" sz="1600" dirty="0">
                <a:solidFill>
                  <a:schemeClr val="tx1"/>
                </a:solidFill>
                <a:latin typeface="AMX" pitchFamily="2" charset="77"/>
              </a:endParaRPr>
            </a:p>
          </p:txBody>
        </p:sp>
        <p:sp>
          <p:nvSpPr>
            <p:cNvPr id="6" name="Retângulo: Cantos Arredondados 11">
              <a:extLst>
                <a:ext uri="{FF2B5EF4-FFF2-40B4-BE49-F238E27FC236}">
                  <a16:creationId xmlns:a16="http://schemas.microsoft.com/office/drawing/2014/main" id="{5D2EA314-0A18-46BA-E7A0-3E99745BD98C}"/>
                </a:ext>
              </a:extLst>
            </p:cNvPr>
            <p:cNvSpPr/>
            <p:nvPr/>
          </p:nvSpPr>
          <p:spPr>
            <a:xfrm>
              <a:off x="4459208" y="2361462"/>
              <a:ext cx="3273584" cy="790236"/>
            </a:xfrm>
            <a:prstGeom prst="roundRect">
              <a:avLst>
                <a:gd name="adj" fmla="val 14815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7938" algn="ctr"/>
              <a:r>
                <a:rPr lang="pt-BR" altLang="en-US" sz="2000" dirty="0">
                  <a:solidFill>
                    <a:schemeClr val="bg1"/>
                  </a:solidFill>
                  <a:latin typeface="AMX Black" pitchFamily="2" charset="0"/>
                </a:rPr>
                <a:t>Ataques de</a:t>
              </a:r>
              <a:br>
                <a:rPr lang="pt-BR" altLang="en-US" sz="2000" dirty="0">
                  <a:solidFill>
                    <a:schemeClr val="bg1"/>
                  </a:solidFill>
                  <a:latin typeface="AMX Black" pitchFamily="2" charset="0"/>
                </a:rPr>
              </a:br>
              <a:r>
                <a:rPr lang="pt-BR" altLang="en-US" sz="2000" dirty="0">
                  <a:solidFill>
                    <a:schemeClr val="bg1"/>
                  </a:solidFill>
                  <a:latin typeface="AMX Black" pitchFamily="2" charset="0"/>
                </a:rPr>
                <a:t>Protocolo</a:t>
              </a:r>
            </a:p>
          </p:txBody>
        </p:sp>
      </p:grpSp>
      <p:sp>
        <p:nvSpPr>
          <p:cNvPr id="2" name="Retângulo: Cantos Arredondados 11">
            <a:extLst>
              <a:ext uri="{FF2B5EF4-FFF2-40B4-BE49-F238E27FC236}">
                <a16:creationId xmlns:a16="http://schemas.microsoft.com/office/drawing/2014/main" id="{776114E5-928A-1B9C-C3BB-BB045FF10771}"/>
              </a:ext>
            </a:extLst>
          </p:cNvPr>
          <p:cNvSpPr/>
          <p:nvPr/>
        </p:nvSpPr>
        <p:spPr>
          <a:xfrm>
            <a:off x="206492" y="868827"/>
            <a:ext cx="7194550" cy="909835"/>
          </a:xfrm>
          <a:prstGeom prst="roundRect">
            <a:avLst>
              <a:gd name="adj" fmla="val 14815"/>
            </a:avLst>
          </a:prstGeom>
          <a:gradFill>
            <a:gsLst>
              <a:gs pos="55000">
                <a:schemeClr val="bg1">
                  <a:lumMod val="95000"/>
                </a:schemeClr>
              </a:gs>
              <a:gs pos="89000">
                <a:schemeClr val="bg2">
                  <a:lumMod val="9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/>
          <a:lstStyle/>
          <a:p>
            <a:r>
              <a:rPr lang="pt-BR" altLang="en-US" sz="3200" dirty="0">
                <a:solidFill>
                  <a:schemeClr val="tx1"/>
                </a:solidFill>
                <a:latin typeface="AMX Black" pitchFamily="2" charset="0"/>
              </a:rPr>
              <a:t>Principais Técnicas de Ataque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1B5F96-8919-517F-5737-D23053A72FD6}"/>
              </a:ext>
            </a:extLst>
          </p:cNvPr>
          <p:cNvGrpSpPr/>
          <p:nvPr/>
        </p:nvGrpSpPr>
        <p:grpSpPr>
          <a:xfrm>
            <a:off x="591980" y="2647186"/>
            <a:ext cx="2614125" cy="2772195"/>
            <a:chOff x="677358" y="2128277"/>
            <a:chExt cx="3273584" cy="2772195"/>
          </a:xfrm>
        </p:grpSpPr>
        <p:sp>
          <p:nvSpPr>
            <p:cNvPr id="3" name="Retângulo: Cantos Arredondados 7">
              <a:extLst>
                <a:ext uri="{FF2B5EF4-FFF2-40B4-BE49-F238E27FC236}">
                  <a16:creationId xmlns:a16="http://schemas.microsoft.com/office/drawing/2014/main" id="{02FC39B7-7DDB-7B7C-86C1-64D9AA2663ED}"/>
                </a:ext>
              </a:extLst>
            </p:cNvPr>
            <p:cNvSpPr/>
            <p:nvPr/>
          </p:nvSpPr>
          <p:spPr>
            <a:xfrm>
              <a:off x="784271" y="2128277"/>
              <a:ext cx="3059759" cy="2772195"/>
            </a:xfrm>
            <a:prstGeom prst="roundRect">
              <a:avLst>
                <a:gd name="adj" fmla="val 5427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7938" algn="ctr"/>
              <a: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  <a:t>Envio massivo de pacotes de dados</a:t>
              </a:r>
              <a:b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</a:br>
              <a: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  <a:t>para consumir a</a:t>
              </a:r>
              <a:b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</a:br>
              <a: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  <a:t>largura de banda disponível do alvo.</a:t>
              </a:r>
            </a:p>
            <a:p>
              <a:pPr marL="96837" algn="ctr"/>
              <a:endParaRPr lang="pt-BR" sz="1600" dirty="0">
                <a:solidFill>
                  <a:schemeClr val="tx1"/>
                </a:solidFill>
                <a:latin typeface="AMX" pitchFamily="2" charset="77"/>
              </a:endParaRPr>
            </a:p>
          </p:txBody>
        </p:sp>
        <p:sp>
          <p:nvSpPr>
            <p:cNvPr id="4" name="Retângulo: Cantos Arredondados 11">
              <a:extLst>
                <a:ext uri="{FF2B5EF4-FFF2-40B4-BE49-F238E27FC236}">
                  <a16:creationId xmlns:a16="http://schemas.microsoft.com/office/drawing/2014/main" id="{93481DEB-9FC0-1FE5-7E00-EB85D73E1974}"/>
                </a:ext>
              </a:extLst>
            </p:cNvPr>
            <p:cNvSpPr/>
            <p:nvPr/>
          </p:nvSpPr>
          <p:spPr>
            <a:xfrm>
              <a:off x="677358" y="2361462"/>
              <a:ext cx="3273584" cy="790236"/>
            </a:xfrm>
            <a:prstGeom prst="roundRect">
              <a:avLst>
                <a:gd name="adj" fmla="val 14815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7938" algn="ctr"/>
              <a:r>
                <a:rPr lang="pt-BR" altLang="en-US" sz="2000" dirty="0">
                  <a:solidFill>
                    <a:schemeClr val="bg1"/>
                  </a:solidFill>
                  <a:latin typeface="AMX Black" pitchFamily="2" charset="0"/>
                </a:rPr>
                <a:t>Ataques Volumétricos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F435E6B-D99A-034D-2FD6-37755B7BAB0B}"/>
              </a:ext>
            </a:extLst>
          </p:cNvPr>
          <p:cNvGrpSpPr/>
          <p:nvPr/>
        </p:nvGrpSpPr>
        <p:grpSpPr>
          <a:xfrm>
            <a:off x="6187923" y="2647187"/>
            <a:ext cx="2614125" cy="2772194"/>
            <a:chOff x="8241058" y="2128278"/>
            <a:chExt cx="3273584" cy="2772194"/>
          </a:xfrm>
        </p:grpSpPr>
        <p:sp>
          <p:nvSpPr>
            <p:cNvPr id="7" name="Retângulo: Cantos Arredondados 7">
              <a:extLst>
                <a:ext uri="{FF2B5EF4-FFF2-40B4-BE49-F238E27FC236}">
                  <a16:creationId xmlns:a16="http://schemas.microsoft.com/office/drawing/2014/main" id="{037568DD-25DD-297A-BE00-FD3C5449513D}"/>
                </a:ext>
              </a:extLst>
            </p:cNvPr>
            <p:cNvSpPr/>
            <p:nvPr/>
          </p:nvSpPr>
          <p:spPr>
            <a:xfrm>
              <a:off x="8347971" y="2128278"/>
              <a:ext cx="3059759" cy="2772194"/>
            </a:xfrm>
            <a:prstGeom prst="roundRect">
              <a:avLst>
                <a:gd name="adj" fmla="val 5427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7938" algn="ctr"/>
              <a: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  <a:t>Sobrecarga de servidores web por</a:t>
              </a:r>
              <a:b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</a:br>
              <a: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  <a:t>meio de solicitações massivas a páginas</a:t>
              </a:r>
              <a:b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</a:br>
              <a: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  <a:t>e APIs.</a:t>
              </a:r>
            </a:p>
            <a:p>
              <a:pPr marL="96837" algn="ctr"/>
              <a:endParaRPr lang="pt-BR" sz="1600" dirty="0">
                <a:solidFill>
                  <a:schemeClr val="tx1"/>
                </a:solidFill>
                <a:latin typeface="AMX" pitchFamily="2" charset="77"/>
              </a:endParaRPr>
            </a:p>
          </p:txBody>
        </p:sp>
        <p:sp>
          <p:nvSpPr>
            <p:cNvPr id="8" name="Retângulo: Cantos Arredondados 11">
              <a:extLst>
                <a:ext uri="{FF2B5EF4-FFF2-40B4-BE49-F238E27FC236}">
                  <a16:creationId xmlns:a16="http://schemas.microsoft.com/office/drawing/2014/main" id="{2357EC5B-BE8C-8DF3-1760-68983E6CAD94}"/>
                </a:ext>
              </a:extLst>
            </p:cNvPr>
            <p:cNvSpPr/>
            <p:nvPr/>
          </p:nvSpPr>
          <p:spPr>
            <a:xfrm>
              <a:off x="8241058" y="2361462"/>
              <a:ext cx="3273584" cy="790236"/>
            </a:xfrm>
            <a:prstGeom prst="roundRect">
              <a:avLst>
                <a:gd name="adj" fmla="val 14815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7938" algn="ctr"/>
              <a:r>
                <a:rPr lang="pt-BR" altLang="en-US" sz="2000" dirty="0">
                  <a:solidFill>
                    <a:schemeClr val="bg1"/>
                  </a:solidFill>
                  <a:latin typeface="AMX Black" pitchFamily="2" charset="0"/>
                </a:rPr>
                <a:t>Ataques na Camada de Aplicação</a:t>
              </a:r>
            </a:p>
          </p:txBody>
        </p:sp>
      </p:grpSp>
      <p:sp>
        <p:nvSpPr>
          <p:cNvPr id="9" name="CaixaDeTexto 12">
            <a:extLst>
              <a:ext uri="{FF2B5EF4-FFF2-40B4-BE49-F238E27FC236}">
                <a16:creationId xmlns:a16="http://schemas.microsoft.com/office/drawing/2014/main" id="{D9F713C5-72C4-C063-9600-C76F9CA8BC19}"/>
              </a:ext>
            </a:extLst>
          </p:cNvPr>
          <p:cNvSpPr txBox="1"/>
          <p:nvPr/>
        </p:nvSpPr>
        <p:spPr>
          <a:xfrm>
            <a:off x="556842" y="5744519"/>
            <a:ext cx="9954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pt-BR" sz="20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Para combater esses ataques, é essencial contar com uma </a:t>
            </a:r>
            <a:r>
              <a:rPr lang="pt-BR" sz="2000" b="1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estratégia de defesa robusta</a:t>
            </a:r>
            <a:r>
              <a:rPr lang="pt-BR" sz="20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A142117-7883-071B-6CEB-A2B34D6FFD2A}"/>
              </a:ext>
            </a:extLst>
          </p:cNvPr>
          <p:cNvGrpSpPr/>
          <p:nvPr/>
        </p:nvGrpSpPr>
        <p:grpSpPr>
          <a:xfrm>
            <a:off x="8985895" y="2647187"/>
            <a:ext cx="2614125" cy="2772194"/>
            <a:chOff x="8241058" y="2128278"/>
            <a:chExt cx="3273584" cy="2772194"/>
          </a:xfrm>
        </p:grpSpPr>
        <p:sp>
          <p:nvSpPr>
            <p:cNvPr id="14" name="Retângulo: Cantos Arredondados 7">
              <a:extLst>
                <a:ext uri="{FF2B5EF4-FFF2-40B4-BE49-F238E27FC236}">
                  <a16:creationId xmlns:a16="http://schemas.microsoft.com/office/drawing/2014/main" id="{4321028B-B7D7-570E-26E6-5DE6AEBD472F}"/>
                </a:ext>
              </a:extLst>
            </p:cNvPr>
            <p:cNvSpPr/>
            <p:nvPr/>
          </p:nvSpPr>
          <p:spPr>
            <a:xfrm>
              <a:off x="8347971" y="2128278"/>
              <a:ext cx="3059759" cy="2772194"/>
            </a:xfrm>
            <a:prstGeom prst="roundRect">
              <a:avLst>
                <a:gd name="adj" fmla="val 5427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7938" algn="ctr"/>
              <a: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  <a:t>Hackers utilizam</a:t>
              </a:r>
              <a:b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</a:br>
              <a:r>
                <a:rPr lang="pt-BR" sz="1600" dirty="0">
                  <a:solidFill>
                    <a:schemeClr val="bg2">
                      <a:lumMod val="25000"/>
                    </a:schemeClr>
                  </a:solidFill>
                  <a:latin typeface="AMX" pitchFamily="2" charset="77"/>
                </a:rPr>
                <a:t>redes de dispositivos comprometidos para amplificar ataques.</a:t>
              </a:r>
            </a:p>
            <a:p>
              <a:pPr marL="7938" algn="ctr"/>
              <a:endParaRPr lang="pt-BR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endParaRPr>
            </a:p>
            <a:p>
              <a:pPr marL="96837" algn="ctr"/>
              <a:endParaRPr lang="pt-BR" sz="1600" dirty="0">
                <a:solidFill>
                  <a:schemeClr val="tx1"/>
                </a:solidFill>
                <a:latin typeface="AMX" pitchFamily="2" charset="77"/>
              </a:endParaRPr>
            </a:p>
          </p:txBody>
        </p:sp>
        <p:sp>
          <p:nvSpPr>
            <p:cNvPr id="15" name="Retângulo: Cantos Arredondados 11">
              <a:extLst>
                <a:ext uri="{FF2B5EF4-FFF2-40B4-BE49-F238E27FC236}">
                  <a16:creationId xmlns:a16="http://schemas.microsoft.com/office/drawing/2014/main" id="{A13149D2-B040-A8CB-5E31-994577443C0A}"/>
                </a:ext>
              </a:extLst>
            </p:cNvPr>
            <p:cNvSpPr/>
            <p:nvPr/>
          </p:nvSpPr>
          <p:spPr>
            <a:xfrm>
              <a:off x="8241058" y="2361462"/>
              <a:ext cx="3273584" cy="790236"/>
            </a:xfrm>
            <a:prstGeom prst="roundRect">
              <a:avLst>
                <a:gd name="adj" fmla="val 14815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7938" algn="ctr"/>
              <a:r>
                <a:rPr lang="pt-BR" altLang="en-US" sz="2000" dirty="0">
                  <a:solidFill>
                    <a:schemeClr val="bg1"/>
                  </a:solidFill>
                  <a:latin typeface="AMX Black" pitchFamily="2" charset="0"/>
                </a:rPr>
                <a:t>Ataques baseados em </a:t>
              </a:r>
              <a:r>
                <a:rPr lang="pt-BR" altLang="en-US" sz="2000" dirty="0" err="1">
                  <a:solidFill>
                    <a:schemeClr val="bg1"/>
                  </a:solidFill>
                  <a:latin typeface="AMX Black" pitchFamily="2" charset="0"/>
                </a:rPr>
                <a:t>Botnets</a:t>
              </a:r>
              <a:endParaRPr lang="pt-BR" altLang="en-US" sz="2000" dirty="0">
                <a:solidFill>
                  <a:schemeClr val="bg1"/>
                </a:solidFill>
                <a:latin typeface="AMX Black" pitchFamily="2" charset="0"/>
              </a:endParaRPr>
            </a:p>
          </p:txBody>
        </p:sp>
      </p:grp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35035C51-C909-C9AB-B9F2-364E11F93D30}"/>
              </a:ext>
            </a:extLst>
          </p:cNvPr>
          <p:cNvGrpSpPr/>
          <p:nvPr/>
        </p:nvGrpSpPr>
        <p:grpSpPr>
          <a:xfrm>
            <a:off x="415858" y="2140744"/>
            <a:ext cx="2888720" cy="3463232"/>
            <a:chOff x="402761" y="2103801"/>
            <a:chExt cx="2888720" cy="3463232"/>
          </a:xfrm>
        </p:grpSpPr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3B0DEF19-3EB0-8B7E-3567-6099E868B94E}"/>
                </a:ext>
              </a:extLst>
            </p:cNvPr>
            <p:cNvSpPr/>
            <p:nvPr/>
          </p:nvSpPr>
          <p:spPr>
            <a:xfrm>
              <a:off x="488134" y="2103801"/>
              <a:ext cx="2803347" cy="3463232"/>
            </a:xfrm>
            <a:prstGeom prst="roundRect">
              <a:avLst>
                <a:gd name="adj" fmla="val 4301"/>
              </a:avLst>
            </a:prstGeom>
            <a:noFill/>
            <a:ln w="57150">
              <a:solidFill>
                <a:srgbClr val="24C61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1" name="Retângulo: Cantos Arredondados 20">
              <a:extLst>
                <a:ext uri="{FF2B5EF4-FFF2-40B4-BE49-F238E27FC236}">
                  <a16:creationId xmlns:a16="http://schemas.microsoft.com/office/drawing/2014/main" id="{6B10E1CE-E63D-9BA7-BD83-0F28FAF4E459}"/>
                </a:ext>
              </a:extLst>
            </p:cNvPr>
            <p:cNvSpPr/>
            <p:nvPr/>
          </p:nvSpPr>
          <p:spPr>
            <a:xfrm>
              <a:off x="488134" y="2131448"/>
              <a:ext cx="2803347" cy="368086"/>
            </a:xfrm>
            <a:prstGeom prst="roundRect">
              <a:avLst>
                <a:gd name="adj" fmla="val 0"/>
              </a:avLst>
            </a:prstGeom>
            <a:solidFill>
              <a:srgbClr val="24C6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6" name="CaixaDeTexto 12">
              <a:extLst>
                <a:ext uri="{FF2B5EF4-FFF2-40B4-BE49-F238E27FC236}">
                  <a16:creationId xmlns:a16="http://schemas.microsoft.com/office/drawing/2014/main" id="{80AF6A58-BCB0-DCAC-5300-C42CA4F04077}"/>
                </a:ext>
              </a:extLst>
            </p:cNvPr>
            <p:cNvSpPr txBox="1"/>
            <p:nvPr/>
          </p:nvSpPr>
          <p:spPr>
            <a:xfrm>
              <a:off x="402761" y="2133500"/>
              <a:ext cx="288485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pt-BR" sz="1500" b="1" dirty="0">
                  <a:solidFill>
                    <a:schemeClr val="bg1"/>
                  </a:solidFill>
                </a:rPr>
                <a:t>É aqui que o ANTI-DDOS atua</a:t>
              </a:r>
              <a:endParaRPr lang="pt-BR" sz="1500" b="1" dirty="0">
                <a:solidFill>
                  <a:schemeClr val="bg1"/>
                </a:solidFill>
                <a:latin typeface="AMX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895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1D81B0-5DF1-46D1-C9B3-D6CCF10F5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aixaDeTexto 25">
            <a:extLst>
              <a:ext uri="{FF2B5EF4-FFF2-40B4-BE49-F238E27FC236}">
                <a16:creationId xmlns:a16="http://schemas.microsoft.com/office/drawing/2014/main" id="{E28430D0-1B72-A621-3BC4-2920F6D19C49}"/>
              </a:ext>
            </a:extLst>
          </p:cNvPr>
          <p:cNvSpPr txBox="1"/>
          <p:nvPr/>
        </p:nvSpPr>
        <p:spPr>
          <a:xfrm>
            <a:off x="3048000" y="1002207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en-US" sz="3200" dirty="0" err="1">
                <a:solidFill>
                  <a:schemeClr val="tx1"/>
                </a:solidFill>
                <a:latin typeface="AMX Black"/>
              </a:rPr>
              <a:t>Anti-DDoS</a:t>
            </a:r>
            <a:r>
              <a:rPr lang="pt-BR" altLang="en-US" sz="3200" dirty="0">
                <a:solidFill>
                  <a:schemeClr val="tx1"/>
                </a:solidFill>
                <a:latin typeface="AMX Black"/>
              </a:rPr>
              <a:t> Claro</a:t>
            </a:r>
            <a:endParaRPr lang="pt-BR" sz="3200" dirty="0"/>
          </a:p>
        </p:txBody>
      </p:sp>
      <p:sp>
        <p:nvSpPr>
          <p:cNvPr id="27" name="Retângulo: Cantos Arredondados 16">
            <a:extLst>
              <a:ext uri="{FF2B5EF4-FFF2-40B4-BE49-F238E27FC236}">
                <a16:creationId xmlns:a16="http://schemas.microsoft.com/office/drawing/2014/main" id="{4DAB2228-4BBA-3E1A-4470-94311CACA981}"/>
              </a:ext>
            </a:extLst>
          </p:cNvPr>
          <p:cNvSpPr/>
          <p:nvPr/>
        </p:nvSpPr>
        <p:spPr>
          <a:xfrm>
            <a:off x="2156037" y="2537917"/>
            <a:ext cx="3158370" cy="2394301"/>
          </a:xfrm>
          <a:prstGeom prst="roundRect">
            <a:avLst>
              <a:gd name="adj" fmla="val 9475"/>
            </a:avLst>
          </a:prstGeom>
          <a:gradFill>
            <a:gsLst>
              <a:gs pos="22000">
                <a:srgbClr val="61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17500" indent="-177800"/>
            <a:endParaRPr lang="pt-BR" sz="2400" b="1" dirty="0">
              <a:solidFill>
                <a:srgbClr val="D19601"/>
              </a:solidFill>
              <a:latin typeface="AMX" pitchFamily="2" charset="77"/>
            </a:endParaRPr>
          </a:p>
          <a:p>
            <a:pPr marL="139700" algn="ctr"/>
            <a:r>
              <a:rPr lang="pt-BR" sz="2400" b="1" dirty="0">
                <a:solidFill>
                  <a:schemeClr val="bg1"/>
                </a:solidFill>
                <a:latin typeface="AMX" pitchFamily="2" charset="77"/>
              </a:rPr>
              <a:t>Disponível somente para os links BLD da Claro</a:t>
            </a:r>
          </a:p>
          <a:p>
            <a:pPr marL="317500" indent="-177800"/>
            <a:endParaRPr lang="pt-BR" sz="2000" dirty="0">
              <a:latin typeface="AMX" pitchFamily="2" charset="77"/>
            </a:endParaRPr>
          </a:p>
        </p:txBody>
      </p:sp>
      <p:sp>
        <p:nvSpPr>
          <p:cNvPr id="28" name="Retângulo: Cantos Arredondados 16">
            <a:extLst>
              <a:ext uri="{FF2B5EF4-FFF2-40B4-BE49-F238E27FC236}">
                <a16:creationId xmlns:a16="http://schemas.microsoft.com/office/drawing/2014/main" id="{2CF11D3A-F2C9-424E-08F2-B91252C46BCD}"/>
              </a:ext>
            </a:extLst>
          </p:cNvPr>
          <p:cNvSpPr/>
          <p:nvPr/>
        </p:nvSpPr>
        <p:spPr>
          <a:xfrm>
            <a:off x="6877595" y="2537917"/>
            <a:ext cx="3158370" cy="2394301"/>
          </a:xfrm>
          <a:prstGeom prst="roundRect">
            <a:avLst>
              <a:gd name="adj" fmla="val 9475"/>
            </a:avLst>
          </a:prstGeom>
          <a:gradFill>
            <a:gsLst>
              <a:gs pos="22000">
                <a:srgbClr val="61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17500" indent="-177800"/>
            <a:endParaRPr lang="pt-BR" sz="2400" b="1" dirty="0">
              <a:solidFill>
                <a:srgbClr val="D19601"/>
              </a:solidFill>
              <a:latin typeface="AMX" pitchFamily="2" charset="77"/>
            </a:endParaRPr>
          </a:p>
          <a:p>
            <a:pPr marL="139700" algn="ctr"/>
            <a:r>
              <a:rPr lang="pt-BR" sz="2400" b="1" dirty="0">
                <a:solidFill>
                  <a:schemeClr val="bg1"/>
                </a:solidFill>
                <a:latin typeface="AMX" pitchFamily="2" charset="77"/>
              </a:rPr>
              <a:t>Proteção contra ATAQUES VOLUMÉTRICOS</a:t>
            </a:r>
          </a:p>
          <a:p>
            <a:pPr marL="317500" indent="-177800"/>
            <a:endParaRPr lang="pt-BR" sz="2000" dirty="0">
              <a:latin typeface="AMX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8256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9705E3-DD8C-E3D0-5218-D24C93F5B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1">
            <a:extLst>
              <a:ext uri="{FF2B5EF4-FFF2-40B4-BE49-F238E27FC236}">
                <a16:creationId xmlns:a16="http://schemas.microsoft.com/office/drawing/2014/main" id="{85CEB33F-E8F2-549D-E244-782F77B34214}"/>
              </a:ext>
            </a:extLst>
          </p:cNvPr>
          <p:cNvSpPr/>
          <p:nvPr/>
        </p:nvSpPr>
        <p:spPr>
          <a:xfrm>
            <a:off x="206492" y="868827"/>
            <a:ext cx="7194550" cy="909835"/>
          </a:xfrm>
          <a:prstGeom prst="roundRect">
            <a:avLst>
              <a:gd name="adj" fmla="val 14815"/>
            </a:avLst>
          </a:prstGeom>
          <a:gradFill>
            <a:gsLst>
              <a:gs pos="55000">
                <a:schemeClr val="bg1">
                  <a:lumMod val="95000"/>
                </a:schemeClr>
              </a:gs>
              <a:gs pos="89000">
                <a:schemeClr val="bg2">
                  <a:lumMod val="9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/>
          <a:lstStyle/>
          <a:p>
            <a:r>
              <a:rPr lang="pt-BR" altLang="en-US" sz="3200" dirty="0">
                <a:solidFill>
                  <a:schemeClr val="tx1"/>
                </a:solidFill>
                <a:latin typeface="AMX Black" pitchFamily="2" charset="0"/>
              </a:rPr>
              <a:t>Processo de Defesa</a:t>
            </a:r>
          </a:p>
        </p:txBody>
      </p:sp>
      <p:cxnSp>
        <p:nvCxnSpPr>
          <p:cNvPr id="16" name="Conector reto 18">
            <a:extLst>
              <a:ext uri="{FF2B5EF4-FFF2-40B4-BE49-F238E27FC236}">
                <a16:creationId xmlns:a16="http://schemas.microsoft.com/office/drawing/2014/main" id="{D0293FFA-2A88-4EE2-6D5C-9E7014CFCE1E}"/>
              </a:ext>
            </a:extLst>
          </p:cNvPr>
          <p:cNvCxnSpPr>
            <a:cxnSpLocks/>
          </p:cNvCxnSpPr>
          <p:nvPr/>
        </p:nvCxnSpPr>
        <p:spPr>
          <a:xfrm flipV="1">
            <a:off x="1389857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to 29">
            <a:extLst>
              <a:ext uri="{FF2B5EF4-FFF2-40B4-BE49-F238E27FC236}">
                <a16:creationId xmlns:a16="http://schemas.microsoft.com/office/drawing/2014/main" id="{2887AFEB-D83E-B64A-542B-6A8120C72891}"/>
              </a:ext>
            </a:extLst>
          </p:cNvPr>
          <p:cNvCxnSpPr>
            <a:cxnSpLocks/>
            <a:stCxn id="23" idx="0"/>
          </p:cNvCxnSpPr>
          <p:nvPr/>
        </p:nvCxnSpPr>
        <p:spPr>
          <a:xfrm flipV="1">
            <a:off x="3742532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31">
            <a:extLst>
              <a:ext uri="{FF2B5EF4-FFF2-40B4-BE49-F238E27FC236}">
                <a16:creationId xmlns:a16="http://schemas.microsoft.com/office/drawing/2014/main" id="{6C83C301-48AD-16E2-583C-A74A903BE9CB}"/>
              </a:ext>
            </a:extLst>
          </p:cNvPr>
          <p:cNvCxnSpPr>
            <a:cxnSpLocks/>
            <a:stCxn id="24" idx="0"/>
          </p:cNvCxnSpPr>
          <p:nvPr/>
        </p:nvCxnSpPr>
        <p:spPr>
          <a:xfrm flipV="1">
            <a:off x="6093619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to 33">
            <a:extLst>
              <a:ext uri="{FF2B5EF4-FFF2-40B4-BE49-F238E27FC236}">
                <a16:creationId xmlns:a16="http://schemas.microsoft.com/office/drawing/2014/main" id="{6E11BD60-17E0-D007-FD9D-51721F06FD64}"/>
              </a:ext>
            </a:extLst>
          </p:cNvPr>
          <p:cNvCxnSpPr>
            <a:cxnSpLocks/>
            <a:stCxn id="25" idx="0"/>
          </p:cNvCxnSpPr>
          <p:nvPr/>
        </p:nvCxnSpPr>
        <p:spPr>
          <a:xfrm flipV="1">
            <a:off x="8444706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35">
            <a:extLst>
              <a:ext uri="{FF2B5EF4-FFF2-40B4-BE49-F238E27FC236}">
                <a16:creationId xmlns:a16="http://schemas.microsoft.com/office/drawing/2014/main" id="{45416F5F-6056-E0FA-C49C-FFC27181B88A}"/>
              </a:ext>
            </a:extLst>
          </p:cNvPr>
          <p:cNvCxnSpPr>
            <a:cxnSpLocks/>
          </p:cNvCxnSpPr>
          <p:nvPr/>
        </p:nvCxnSpPr>
        <p:spPr>
          <a:xfrm flipV="1">
            <a:off x="10795793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6">
            <a:extLst>
              <a:ext uri="{FF2B5EF4-FFF2-40B4-BE49-F238E27FC236}">
                <a16:creationId xmlns:a16="http://schemas.microsoft.com/office/drawing/2014/main" id="{E35E781A-C9E4-B5FE-7CE4-22704DE01921}"/>
              </a:ext>
            </a:extLst>
          </p:cNvPr>
          <p:cNvCxnSpPr>
            <a:cxnSpLocks/>
          </p:cNvCxnSpPr>
          <p:nvPr/>
        </p:nvCxnSpPr>
        <p:spPr>
          <a:xfrm>
            <a:off x="0" y="3321050"/>
            <a:ext cx="12192000" cy="0"/>
          </a:xfrm>
          <a:prstGeom prst="line">
            <a:avLst/>
          </a:prstGeom>
          <a:ln w="254000">
            <a:gradFill>
              <a:gsLst>
                <a:gs pos="100000">
                  <a:srgbClr val="610000"/>
                </a:gs>
                <a:gs pos="52000">
                  <a:schemeClr val="bg1">
                    <a:lumMod val="50000"/>
                  </a:schemeClr>
                </a:gs>
                <a:gs pos="0">
                  <a:srgbClr val="61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Elipse 12">
            <a:extLst>
              <a:ext uri="{FF2B5EF4-FFF2-40B4-BE49-F238E27FC236}">
                <a16:creationId xmlns:a16="http://schemas.microsoft.com/office/drawing/2014/main" id="{8F031EAF-45EE-A8E4-3291-41A25FF6190F}"/>
              </a:ext>
            </a:extLst>
          </p:cNvPr>
          <p:cNvSpPr/>
          <p:nvPr/>
        </p:nvSpPr>
        <p:spPr>
          <a:xfrm>
            <a:off x="1288257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Elipse 13">
            <a:extLst>
              <a:ext uri="{FF2B5EF4-FFF2-40B4-BE49-F238E27FC236}">
                <a16:creationId xmlns:a16="http://schemas.microsoft.com/office/drawing/2014/main" id="{4C53FA16-6D85-2D6A-1D64-F5687770C604}"/>
              </a:ext>
            </a:extLst>
          </p:cNvPr>
          <p:cNvSpPr/>
          <p:nvPr/>
        </p:nvSpPr>
        <p:spPr>
          <a:xfrm>
            <a:off x="3634582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Elipse 14">
            <a:extLst>
              <a:ext uri="{FF2B5EF4-FFF2-40B4-BE49-F238E27FC236}">
                <a16:creationId xmlns:a16="http://schemas.microsoft.com/office/drawing/2014/main" id="{2E34F978-3427-EBE0-BC57-389AE7AED4BA}"/>
              </a:ext>
            </a:extLst>
          </p:cNvPr>
          <p:cNvSpPr/>
          <p:nvPr/>
        </p:nvSpPr>
        <p:spPr>
          <a:xfrm>
            <a:off x="5985669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Elipse 15">
            <a:extLst>
              <a:ext uri="{FF2B5EF4-FFF2-40B4-BE49-F238E27FC236}">
                <a16:creationId xmlns:a16="http://schemas.microsoft.com/office/drawing/2014/main" id="{7CC87137-CF8D-955A-CC7A-AC94114E1DA0}"/>
              </a:ext>
            </a:extLst>
          </p:cNvPr>
          <p:cNvSpPr/>
          <p:nvPr/>
        </p:nvSpPr>
        <p:spPr>
          <a:xfrm>
            <a:off x="8336756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Elipse 16">
            <a:extLst>
              <a:ext uri="{FF2B5EF4-FFF2-40B4-BE49-F238E27FC236}">
                <a16:creationId xmlns:a16="http://schemas.microsoft.com/office/drawing/2014/main" id="{CD6C622D-2AF2-0EF7-34C4-DFA5E15B05CE}"/>
              </a:ext>
            </a:extLst>
          </p:cNvPr>
          <p:cNvSpPr/>
          <p:nvPr/>
        </p:nvSpPr>
        <p:spPr>
          <a:xfrm>
            <a:off x="10687843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Retângulo: Cantos Arredondados 20">
            <a:extLst>
              <a:ext uri="{FF2B5EF4-FFF2-40B4-BE49-F238E27FC236}">
                <a16:creationId xmlns:a16="http://schemas.microsoft.com/office/drawing/2014/main" id="{C33FB369-E7BB-DF3B-D60C-B97EE30D4CC3}"/>
              </a:ext>
            </a:extLst>
          </p:cNvPr>
          <p:cNvSpPr/>
          <p:nvPr/>
        </p:nvSpPr>
        <p:spPr>
          <a:xfrm>
            <a:off x="431007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Monitoramento</a:t>
            </a:r>
            <a:br>
              <a:rPr lang="pt-BR" sz="1600" b="1" dirty="0">
                <a:solidFill>
                  <a:srgbClr val="AA0000"/>
                </a:solidFill>
                <a:latin typeface="AMX" pitchFamily="2" charset="77"/>
              </a:rPr>
            </a:br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e Detecção</a:t>
            </a:r>
          </a:p>
        </p:txBody>
      </p:sp>
      <p:sp>
        <p:nvSpPr>
          <p:cNvPr id="28" name="Retângulo: Cantos Arredondados 30">
            <a:extLst>
              <a:ext uri="{FF2B5EF4-FFF2-40B4-BE49-F238E27FC236}">
                <a16:creationId xmlns:a16="http://schemas.microsoft.com/office/drawing/2014/main" id="{CF5C10B3-861B-599E-A8EA-194E19682A99}"/>
              </a:ext>
            </a:extLst>
          </p:cNvPr>
          <p:cNvSpPr/>
          <p:nvPr/>
        </p:nvSpPr>
        <p:spPr>
          <a:xfrm>
            <a:off x="2777332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Geração</a:t>
            </a:r>
            <a:br>
              <a:rPr lang="pt-BR" sz="1600" b="1" dirty="0">
                <a:solidFill>
                  <a:srgbClr val="AA0000"/>
                </a:solidFill>
                <a:latin typeface="AMX" pitchFamily="2" charset="77"/>
              </a:rPr>
            </a:br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de Alertas</a:t>
            </a:r>
          </a:p>
        </p:txBody>
      </p:sp>
      <p:sp>
        <p:nvSpPr>
          <p:cNvPr id="29" name="Retângulo: Cantos Arredondados 32">
            <a:extLst>
              <a:ext uri="{FF2B5EF4-FFF2-40B4-BE49-F238E27FC236}">
                <a16:creationId xmlns:a16="http://schemas.microsoft.com/office/drawing/2014/main" id="{84E4F4DD-40C7-B594-08B7-58A405E61B6D}"/>
              </a:ext>
            </a:extLst>
          </p:cNvPr>
          <p:cNvSpPr/>
          <p:nvPr/>
        </p:nvSpPr>
        <p:spPr>
          <a:xfrm>
            <a:off x="5128419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Desvio de Tráfego</a:t>
            </a:r>
          </a:p>
        </p:txBody>
      </p:sp>
      <p:sp>
        <p:nvSpPr>
          <p:cNvPr id="30" name="Retângulo: Cantos Arredondados 34">
            <a:extLst>
              <a:ext uri="{FF2B5EF4-FFF2-40B4-BE49-F238E27FC236}">
                <a16:creationId xmlns:a16="http://schemas.microsoft.com/office/drawing/2014/main" id="{4B66782D-F7D0-55F1-23DB-6A3920A18E09}"/>
              </a:ext>
            </a:extLst>
          </p:cNvPr>
          <p:cNvSpPr/>
          <p:nvPr/>
        </p:nvSpPr>
        <p:spPr>
          <a:xfrm>
            <a:off x="7479506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Filtragem </a:t>
            </a:r>
            <a:r>
              <a:rPr lang="pt-BR" sz="1600" b="1">
                <a:solidFill>
                  <a:srgbClr val="AA0000"/>
                </a:solidFill>
                <a:latin typeface="AMX" pitchFamily="2" charset="77"/>
              </a:rPr>
              <a:t>e Mitigação</a:t>
            </a:r>
            <a:endParaRPr lang="pt-BR" sz="1600" b="1" dirty="0">
              <a:solidFill>
                <a:srgbClr val="AA0000"/>
              </a:solidFill>
              <a:latin typeface="AMX" pitchFamily="2" charset="77"/>
            </a:endParaRPr>
          </a:p>
        </p:txBody>
      </p:sp>
      <p:sp>
        <p:nvSpPr>
          <p:cNvPr id="31" name="Retângulo: Cantos Arredondados 36">
            <a:extLst>
              <a:ext uri="{FF2B5EF4-FFF2-40B4-BE49-F238E27FC236}">
                <a16:creationId xmlns:a16="http://schemas.microsoft.com/office/drawing/2014/main" id="{33D6C521-7EB4-9A4F-A857-CA6BAB2E9197}"/>
              </a:ext>
            </a:extLst>
          </p:cNvPr>
          <p:cNvSpPr/>
          <p:nvPr/>
        </p:nvSpPr>
        <p:spPr>
          <a:xfrm>
            <a:off x="9830593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Relatórios</a:t>
            </a:r>
            <a:br>
              <a:rPr lang="pt-BR" sz="1600" b="1" dirty="0">
                <a:solidFill>
                  <a:srgbClr val="AA0000"/>
                </a:solidFill>
                <a:latin typeface="AMX" pitchFamily="2" charset="77"/>
              </a:rPr>
            </a:br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Pós-Ataque</a:t>
            </a:r>
          </a:p>
        </p:txBody>
      </p:sp>
      <p:sp>
        <p:nvSpPr>
          <p:cNvPr id="43" name="Elipse 12">
            <a:extLst>
              <a:ext uri="{FF2B5EF4-FFF2-40B4-BE49-F238E27FC236}">
                <a16:creationId xmlns:a16="http://schemas.microsoft.com/office/drawing/2014/main" id="{87BADB76-6C7D-D81F-6C6C-3370CE372A35}"/>
              </a:ext>
            </a:extLst>
          </p:cNvPr>
          <p:cNvSpPr/>
          <p:nvPr/>
        </p:nvSpPr>
        <p:spPr>
          <a:xfrm>
            <a:off x="1288257" y="3213100"/>
            <a:ext cx="215900" cy="215900"/>
          </a:xfrm>
          <a:prstGeom prst="ellipse">
            <a:avLst/>
          </a:prstGeom>
          <a:solidFill>
            <a:srgbClr val="24C6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4" name="Retângulo: Cantos Arredondados 20">
            <a:extLst>
              <a:ext uri="{FF2B5EF4-FFF2-40B4-BE49-F238E27FC236}">
                <a16:creationId xmlns:a16="http://schemas.microsoft.com/office/drawing/2014/main" id="{217761CE-FE03-8C93-E9D7-8E8BC4D48E82}"/>
              </a:ext>
            </a:extLst>
          </p:cNvPr>
          <p:cNvSpPr/>
          <p:nvPr/>
        </p:nvSpPr>
        <p:spPr>
          <a:xfrm>
            <a:off x="431007" y="2333642"/>
            <a:ext cx="1930400" cy="622289"/>
          </a:xfrm>
          <a:prstGeom prst="roundRect">
            <a:avLst/>
          </a:prstGeom>
          <a:gradFill>
            <a:gsLst>
              <a:gs pos="22000">
                <a:srgbClr val="61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38" algn="ctr"/>
            <a:r>
              <a:rPr lang="pt-BR" sz="1600" b="1" dirty="0">
                <a:latin typeface="AMX" pitchFamily="2" charset="77"/>
              </a:rPr>
              <a:t>Monitoramento</a:t>
            </a:r>
            <a:br>
              <a:rPr lang="pt-BR" sz="1600" b="1" dirty="0">
                <a:latin typeface="AMX" pitchFamily="2" charset="77"/>
              </a:rPr>
            </a:br>
            <a:r>
              <a:rPr lang="pt-BR" sz="1600" b="1" dirty="0">
                <a:latin typeface="AMX" pitchFamily="2" charset="77"/>
              </a:rPr>
              <a:t>e Detecção</a:t>
            </a:r>
          </a:p>
        </p:txBody>
      </p:sp>
      <p:sp>
        <p:nvSpPr>
          <p:cNvPr id="47" name="Retângulo: Cantos Arredondados 50">
            <a:extLst>
              <a:ext uri="{FF2B5EF4-FFF2-40B4-BE49-F238E27FC236}">
                <a16:creationId xmlns:a16="http://schemas.microsoft.com/office/drawing/2014/main" id="{C2298A54-60DA-1126-9F87-428B1E07FCED}"/>
              </a:ext>
            </a:extLst>
          </p:cNvPr>
          <p:cNvSpPr/>
          <p:nvPr/>
        </p:nvSpPr>
        <p:spPr>
          <a:xfrm>
            <a:off x="2151356" y="3862023"/>
            <a:ext cx="7889290" cy="1873184"/>
          </a:xfrm>
          <a:prstGeom prst="roundRect">
            <a:avLst>
              <a:gd name="adj" fmla="val 5338"/>
            </a:avLst>
          </a:prstGeom>
          <a:gradFill>
            <a:gsLst>
              <a:gs pos="22000">
                <a:srgbClr val="61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4150" algn="ctr"/>
            <a:r>
              <a:rPr lang="pt-BR" sz="2400" b="1" dirty="0">
                <a:solidFill>
                  <a:srgbClr val="24C61C"/>
                </a:solidFill>
                <a:latin typeface="AMX" pitchFamily="2" charset="77"/>
              </a:rPr>
              <a:t>1. </a:t>
            </a:r>
            <a:r>
              <a:rPr lang="pt-BR" sz="2400" b="1" dirty="0">
                <a:latin typeface="AMX" pitchFamily="2" charset="77"/>
              </a:rPr>
              <a:t>Monitoramento e Detecção</a:t>
            </a:r>
          </a:p>
          <a:p>
            <a:pPr marL="184150" algn="ctr"/>
            <a:r>
              <a:rPr lang="pt-BR" sz="2400" dirty="0">
                <a:latin typeface="AMX" pitchFamily="2" charset="77"/>
              </a:rPr>
              <a:t>Sistemas de segurança analisam continuamente</a:t>
            </a:r>
            <a:br>
              <a:rPr lang="pt-BR" sz="2400" dirty="0">
                <a:latin typeface="AMX" pitchFamily="2" charset="77"/>
              </a:rPr>
            </a:br>
            <a:r>
              <a:rPr lang="pt-BR" sz="2400" dirty="0">
                <a:latin typeface="AMX" pitchFamily="2" charset="77"/>
              </a:rPr>
              <a:t>o tráfego em busca de padrões suspeitos.</a:t>
            </a:r>
          </a:p>
        </p:txBody>
      </p:sp>
    </p:spTree>
    <p:extLst>
      <p:ext uri="{BB962C8B-B14F-4D97-AF65-F5344CB8AC3E}">
        <p14:creationId xmlns:p14="http://schemas.microsoft.com/office/powerpoint/2010/main" val="233252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750"/>
                            </p:stCondLst>
                            <p:childTnLst>
                              <p:par>
                                <p:cTn id="7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250"/>
                            </p:stCondLst>
                            <p:childTnLst>
                              <p:par>
                                <p:cTn id="8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43" grpId="0" animBg="1"/>
      <p:bldP spid="44" grpId="0" animBg="1"/>
      <p:bldP spid="4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C132A8-7A1D-889F-1ACE-87A6510962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6696A7B6-8E3C-0442-6648-52A244AC296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558"/>
          <a:stretch/>
        </p:blipFill>
        <p:spPr>
          <a:xfrm flipH="1">
            <a:off x="2886074" y="1315"/>
            <a:ext cx="9305926" cy="6856909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A21307DF-C00D-3F1F-07C4-1AEE5A91409D}"/>
              </a:ext>
            </a:extLst>
          </p:cNvPr>
          <p:cNvSpPr/>
          <p:nvPr/>
        </p:nvSpPr>
        <p:spPr>
          <a:xfrm flipH="1">
            <a:off x="-38073" y="0"/>
            <a:ext cx="7370618" cy="6858000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41000">
                <a:srgbClr val="61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ECF96C3-F9D8-F067-E603-B67874CF2A4F}"/>
              </a:ext>
            </a:extLst>
          </p:cNvPr>
          <p:cNvGrpSpPr/>
          <p:nvPr/>
        </p:nvGrpSpPr>
        <p:grpSpPr>
          <a:xfrm>
            <a:off x="206491" y="158751"/>
            <a:ext cx="11779017" cy="431602"/>
            <a:chOff x="206491" y="158751"/>
            <a:chExt cx="11779017" cy="431602"/>
          </a:xfrm>
        </p:grpSpPr>
        <p:sp>
          <p:nvSpPr>
            <p:cNvPr id="12" name="Retângulo: Cantos Arredondados 15">
              <a:extLst>
                <a:ext uri="{FF2B5EF4-FFF2-40B4-BE49-F238E27FC236}">
                  <a16:creationId xmlns:a16="http://schemas.microsoft.com/office/drawing/2014/main" id="{3CDB327A-0B68-B7D2-04C0-366376A92B52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3" name="Gráfico 16">
              <a:extLst>
                <a:ext uri="{FF2B5EF4-FFF2-40B4-BE49-F238E27FC236}">
                  <a16:creationId xmlns:a16="http://schemas.microsoft.com/office/drawing/2014/main" id="{955C1878-976B-14F4-CCF0-0474128985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  <p:sp>
          <p:nvSpPr>
            <p:cNvPr id="14" name="CaixaDeTexto 17">
              <a:extLst>
                <a:ext uri="{FF2B5EF4-FFF2-40B4-BE49-F238E27FC236}">
                  <a16:creationId xmlns:a16="http://schemas.microsoft.com/office/drawing/2014/main" id="{526D098C-F768-3B82-15D5-4438A0F65117}"/>
                </a:ext>
              </a:extLst>
            </p:cNvPr>
            <p:cNvSpPr txBox="1"/>
            <p:nvPr/>
          </p:nvSpPr>
          <p:spPr>
            <a:xfrm>
              <a:off x="5546813" y="220664"/>
              <a:ext cx="10983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400" dirty="0">
                  <a:solidFill>
                    <a:schemeClr val="bg1"/>
                  </a:solidFill>
                  <a:latin typeface="AMX Medium" pitchFamily="2" charset="0"/>
                </a:rPr>
                <a:t>ANTI-DDOS</a:t>
              </a:r>
            </a:p>
          </p:txBody>
        </p:sp>
      </p:grpSp>
      <p:sp>
        <p:nvSpPr>
          <p:cNvPr id="3" name="CaixaDeTexto 2">
            <a:extLst>
              <a:ext uri="{FF2B5EF4-FFF2-40B4-BE49-F238E27FC236}">
                <a16:creationId xmlns:a16="http://schemas.microsoft.com/office/drawing/2014/main" id="{65899775-F738-AF46-02D2-8A9168F062EC}"/>
              </a:ext>
            </a:extLst>
          </p:cNvPr>
          <p:cNvSpPr txBox="1"/>
          <p:nvPr/>
        </p:nvSpPr>
        <p:spPr>
          <a:xfrm>
            <a:off x="652063" y="3574092"/>
            <a:ext cx="4710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  <a:t>Sejam bem-vindos!​</a:t>
            </a:r>
            <a:endParaRPr lang="pt-BR" sz="2800" dirty="0">
              <a:solidFill>
                <a:schemeClr val="bg1"/>
              </a:solidFill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D725BF1-CD58-2097-31E5-E178961117B9}"/>
              </a:ext>
            </a:extLst>
          </p:cNvPr>
          <p:cNvSpPr txBox="1"/>
          <p:nvPr/>
        </p:nvSpPr>
        <p:spPr>
          <a:xfrm>
            <a:off x="652063" y="2699133"/>
            <a:ext cx="35720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  <a:latin typeface="AMX Black" pitchFamily="2" charset="0"/>
              </a:rPr>
              <a:t>Olá turma!</a:t>
            </a:r>
          </a:p>
        </p:txBody>
      </p:sp>
      <p:pic>
        <p:nvPicPr>
          <p:cNvPr id="5" name="Imagem 4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8DD615C5-2928-E3C0-1419-1C7658FBABC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88" y="233032"/>
            <a:ext cx="698987" cy="26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84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730DB7-6B3D-CC1A-906B-7E436AE437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1">
            <a:extLst>
              <a:ext uri="{FF2B5EF4-FFF2-40B4-BE49-F238E27FC236}">
                <a16:creationId xmlns:a16="http://schemas.microsoft.com/office/drawing/2014/main" id="{D82C2D7D-C568-32B6-F7EB-122293F72CB6}"/>
              </a:ext>
            </a:extLst>
          </p:cNvPr>
          <p:cNvSpPr/>
          <p:nvPr/>
        </p:nvSpPr>
        <p:spPr>
          <a:xfrm>
            <a:off x="206492" y="868827"/>
            <a:ext cx="7194550" cy="909835"/>
          </a:xfrm>
          <a:prstGeom prst="roundRect">
            <a:avLst>
              <a:gd name="adj" fmla="val 14815"/>
            </a:avLst>
          </a:prstGeom>
          <a:gradFill>
            <a:gsLst>
              <a:gs pos="55000">
                <a:schemeClr val="bg1">
                  <a:lumMod val="95000"/>
                </a:schemeClr>
              </a:gs>
              <a:gs pos="89000">
                <a:schemeClr val="bg2">
                  <a:lumMod val="9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/>
          <a:lstStyle/>
          <a:p>
            <a:r>
              <a:rPr lang="pt-BR" altLang="en-US" sz="3200" dirty="0">
                <a:solidFill>
                  <a:schemeClr val="tx1"/>
                </a:solidFill>
                <a:latin typeface="AMX Black" pitchFamily="2" charset="0"/>
              </a:rPr>
              <a:t>Processo de Defesa</a:t>
            </a:r>
          </a:p>
        </p:txBody>
      </p:sp>
      <p:cxnSp>
        <p:nvCxnSpPr>
          <p:cNvPr id="16" name="Conector reto 18">
            <a:extLst>
              <a:ext uri="{FF2B5EF4-FFF2-40B4-BE49-F238E27FC236}">
                <a16:creationId xmlns:a16="http://schemas.microsoft.com/office/drawing/2014/main" id="{1CA0486B-719D-288C-84F3-B683D3081582}"/>
              </a:ext>
            </a:extLst>
          </p:cNvPr>
          <p:cNvCxnSpPr>
            <a:cxnSpLocks/>
          </p:cNvCxnSpPr>
          <p:nvPr/>
        </p:nvCxnSpPr>
        <p:spPr>
          <a:xfrm flipV="1">
            <a:off x="1389857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to 29">
            <a:extLst>
              <a:ext uri="{FF2B5EF4-FFF2-40B4-BE49-F238E27FC236}">
                <a16:creationId xmlns:a16="http://schemas.microsoft.com/office/drawing/2014/main" id="{F4147D8A-F6A6-0CF1-87C2-EF8E5B2BB7B4}"/>
              </a:ext>
            </a:extLst>
          </p:cNvPr>
          <p:cNvCxnSpPr>
            <a:cxnSpLocks/>
            <a:stCxn id="23" idx="0"/>
          </p:cNvCxnSpPr>
          <p:nvPr/>
        </p:nvCxnSpPr>
        <p:spPr>
          <a:xfrm flipV="1">
            <a:off x="3742532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31">
            <a:extLst>
              <a:ext uri="{FF2B5EF4-FFF2-40B4-BE49-F238E27FC236}">
                <a16:creationId xmlns:a16="http://schemas.microsoft.com/office/drawing/2014/main" id="{0E29089D-6A1C-7944-28A5-94E70F247A09}"/>
              </a:ext>
            </a:extLst>
          </p:cNvPr>
          <p:cNvCxnSpPr>
            <a:cxnSpLocks/>
            <a:stCxn id="24" idx="0"/>
          </p:cNvCxnSpPr>
          <p:nvPr/>
        </p:nvCxnSpPr>
        <p:spPr>
          <a:xfrm flipV="1">
            <a:off x="6093619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to 33">
            <a:extLst>
              <a:ext uri="{FF2B5EF4-FFF2-40B4-BE49-F238E27FC236}">
                <a16:creationId xmlns:a16="http://schemas.microsoft.com/office/drawing/2014/main" id="{41E4B865-3C6D-41CE-7B10-2A8D0A4E54E5}"/>
              </a:ext>
            </a:extLst>
          </p:cNvPr>
          <p:cNvCxnSpPr>
            <a:cxnSpLocks/>
            <a:stCxn id="25" idx="0"/>
          </p:cNvCxnSpPr>
          <p:nvPr/>
        </p:nvCxnSpPr>
        <p:spPr>
          <a:xfrm flipV="1">
            <a:off x="8444706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35">
            <a:extLst>
              <a:ext uri="{FF2B5EF4-FFF2-40B4-BE49-F238E27FC236}">
                <a16:creationId xmlns:a16="http://schemas.microsoft.com/office/drawing/2014/main" id="{D68F8D51-F275-CD78-402E-157015B6CA70}"/>
              </a:ext>
            </a:extLst>
          </p:cNvPr>
          <p:cNvCxnSpPr>
            <a:cxnSpLocks/>
          </p:cNvCxnSpPr>
          <p:nvPr/>
        </p:nvCxnSpPr>
        <p:spPr>
          <a:xfrm flipV="1">
            <a:off x="10795793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6">
            <a:extLst>
              <a:ext uri="{FF2B5EF4-FFF2-40B4-BE49-F238E27FC236}">
                <a16:creationId xmlns:a16="http://schemas.microsoft.com/office/drawing/2014/main" id="{E3693985-10DF-36A9-50A4-2B4CA07D15DF}"/>
              </a:ext>
            </a:extLst>
          </p:cNvPr>
          <p:cNvCxnSpPr>
            <a:cxnSpLocks/>
          </p:cNvCxnSpPr>
          <p:nvPr/>
        </p:nvCxnSpPr>
        <p:spPr>
          <a:xfrm>
            <a:off x="0" y="3321050"/>
            <a:ext cx="12192000" cy="0"/>
          </a:xfrm>
          <a:prstGeom prst="line">
            <a:avLst/>
          </a:prstGeom>
          <a:ln w="254000">
            <a:gradFill>
              <a:gsLst>
                <a:gs pos="100000">
                  <a:srgbClr val="610000"/>
                </a:gs>
                <a:gs pos="52000">
                  <a:schemeClr val="bg1">
                    <a:lumMod val="50000"/>
                  </a:schemeClr>
                </a:gs>
                <a:gs pos="0">
                  <a:srgbClr val="61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Elipse 12">
            <a:extLst>
              <a:ext uri="{FF2B5EF4-FFF2-40B4-BE49-F238E27FC236}">
                <a16:creationId xmlns:a16="http://schemas.microsoft.com/office/drawing/2014/main" id="{DC9062C1-6921-50D5-EAA7-83506DC17A53}"/>
              </a:ext>
            </a:extLst>
          </p:cNvPr>
          <p:cNvSpPr/>
          <p:nvPr/>
        </p:nvSpPr>
        <p:spPr>
          <a:xfrm>
            <a:off x="1288257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Elipse 13">
            <a:extLst>
              <a:ext uri="{FF2B5EF4-FFF2-40B4-BE49-F238E27FC236}">
                <a16:creationId xmlns:a16="http://schemas.microsoft.com/office/drawing/2014/main" id="{647A5D7E-58DB-90AE-4920-D1C55DF1E08B}"/>
              </a:ext>
            </a:extLst>
          </p:cNvPr>
          <p:cNvSpPr/>
          <p:nvPr/>
        </p:nvSpPr>
        <p:spPr>
          <a:xfrm>
            <a:off x="3634582" y="3213100"/>
            <a:ext cx="215900" cy="215900"/>
          </a:xfrm>
          <a:prstGeom prst="ellipse">
            <a:avLst/>
          </a:prstGeom>
          <a:solidFill>
            <a:srgbClr val="24C6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Elipse 14">
            <a:extLst>
              <a:ext uri="{FF2B5EF4-FFF2-40B4-BE49-F238E27FC236}">
                <a16:creationId xmlns:a16="http://schemas.microsoft.com/office/drawing/2014/main" id="{64515507-3B64-C906-B6E9-DB19BE0D7715}"/>
              </a:ext>
            </a:extLst>
          </p:cNvPr>
          <p:cNvSpPr/>
          <p:nvPr/>
        </p:nvSpPr>
        <p:spPr>
          <a:xfrm>
            <a:off x="5985669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Elipse 15">
            <a:extLst>
              <a:ext uri="{FF2B5EF4-FFF2-40B4-BE49-F238E27FC236}">
                <a16:creationId xmlns:a16="http://schemas.microsoft.com/office/drawing/2014/main" id="{4BCBF467-F943-35A6-EF4E-629585259351}"/>
              </a:ext>
            </a:extLst>
          </p:cNvPr>
          <p:cNvSpPr/>
          <p:nvPr/>
        </p:nvSpPr>
        <p:spPr>
          <a:xfrm>
            <a:off x="8336756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Elipse 16">
            <a:extLst>
              <a:ext uri="{FF2B5EF4-FFF2-40B4-BE49-F238E27FC236}">
                <a16:creationId xmlns:a16="http://schemas.microsoft.com/office/drawing/2014/main" id="{8B8C53E7-A1AA-8B4A-C117-70726F83166B}"/>
              </a:ext>
            </a:extLst>
          </p:cNvPr>
          <p:cNvSpPr/>
          <p:nvPr/>
        </p:nvSpPr>
        <p:spPr>
          <a:xfrm>
            <a:off x="10687843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Retângulo: Cantos Arredondados 20">
            <a:extLst>
              <a:ext uri="{FF2B5EF4-FFF2-40B4-BE49-F238E27FC236}">
                <a16:creationId xmlns:a16="http://schemas.microsoft.com/office/drawing/2014/main" id="{67D96602-4A9A-E77C-9695-44BE7FAFD6F1}"/>
              </a:ext>
            </a:extLst>
          </p:cNvPr>
          <p:cNvSpPr/>
          <p:nvPr/>
        </p:nvSpPr>
        <p:spPr>
          <a:xfrm>
            <a:off x="431007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Monitoramento</a:t>
            </a:r>
            <a:br>
              <a:rPr lang="pt-BR" sz="1600" b="1" dirty="0">
                <a:solidFill>
                  <a:srgbClr val="AA0000"/>
                </a:solidFill>
                <a:latin typeface="AMX" pitchFamily="2" charset="77"/>
              </a:rPr>
            </a:br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e Detecção</a:t>
            </a:r>
          </a:p>
        </p:txBody>
      </p:sp>
      <p:sp>
        <p:nvSpPr>
          <p:cNvPr id="28" name="Retângulo: Cantos Arredondados 30">
            <a:extLst>
              <a:ext uri="{FF2B5EF4-FFF2-40B4-BE49-F238E27FC236}">
                <a16:creationId xmlns:a16="http://schemas.microsoft.com/office/drawing/2014/main" id="{C49CC1C0-408B-98DC-F007-E627D6BD2D1D}"/>
              </a:ext>
            </a:extLst>
          </p:cNvPr>
          <p:cNvSpPr/>
          <p:nvPr/>
        </p:nvSpPr>
        <p:spPr>
          <a:xfrm>
            <a:off x="2777332" y="2333642"/>
            <a:ext cx="1930400" cy="622289"/>
          </a:xfrm>
          <a:prstGeom prst="roundRect">
            <a:avLst/>
          </a:prstGeom>
          <a:gradFill>
            <a:gsLst>
              <a:gs pos="22000">
                <a:srgbClr val="61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38" algn="ctr"/>
            <a:r>
              <a:rPr lang="pt-BR" sz="1600" b="1" dirty="0">
                <a:latin typeface="AMX" pitchFamily="2" charset="77"/>
              </a:rPr>
              <a:t>Geração</a:t>
            </a:r>
            <a:br>
              <a:rPr lang="pt-BR" sz="1600" b="1" dirty="0">
                <a:latin typeface="AMX" pitchFamily="2" charset="77"/>
              </a:rPr>
            </a:br>
            <a:r>
              <a:rPr lang="pt-BR" sz="1600" b="1" dirty="0">
                <a:latin typeface="AMX" pitchFamily="2" charset="77"/>
              </a:rPr>
              <a:t>de Alertas</a:t>
            </a:r>
          </a:p>
        </p:txBody>
      </p:sp>
      <p:sp>
        <p:nvSpPr>
          <p:cNvPr id="29" name="Retângulo: Cantos Arredondados 32">
            <a:extLst>
              <a:ext uri="{FF2B5EF4-FFF2-40B4-BE49-F238E27FC236}">
                <a16:creationId xmlns:a16="http://schemas.microsoft.com/office/drawing/2014/main" id="{D1E9D789-4F45-F46B-733F-D2DC6F93829A}"/>
              </a:ext>
            </a:extLst>
          </p:cNvPr>
          <p:cNvSpPr/>
          <p:nvPr/>
        </p:nvSpPr>
        <p:spPr>
          <a:xfrm>
            <a:off x="5128419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Desvio de Tráfego</a:t>
            </a:r>
          </a:p>
        </p:txBody>
      </p:sp>
      <p:sp>
        <p:nvSpPr>
          <p:cNvPr id="30" name="Retângulo: Cantos Arredondados 34">
            <a:extLst>
              <a:ext uri="{FF2B5EF4-FFF2-40B4-BE49-F238E27FC236}">
                <a16:creationId xmlns:a16="http://schemas.microsoft.com/office/drawing/2014/main" id="{73712C4A-9930-9D9C-EBDE-B9C267C3F3C4}"/>
              </a:ext>
            </a:extLst>
          </p:cNvPr>
          <p:cNvSpPr/>
          <p:nvPr/>
        </p:nvSpPr>
        <p:spPr>
          <a:xfrm>
            <a:off x="7479506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Filtragem </a:t>
            </a:r>
            <a:r>
              <a:rPr lang="pt-BR" sz="1600" b="1">
                <a:solidFill>
                  <a:srgbClr val="AA0000"/>
                </a:solidFill>
                <a:latin typeface="AMX" pitchFamily="2" charset="77"/>
              </a:rPr>
              <a:t>e Mitigação</a:t>
            </a:r>
            <a:endParaRPr lang="pt-BR" sz="1600" b="1" dirty="0">
              <a:solidFill>
                <a:srgbClr val="AA0000"/>
              </a:solidFill>
              <a:latin typeface="AMX" pitchFamily="2" charset="77"/>
            </a:endParaRPr>
          </a:p>
        </p:txBody>
      </p:sp>
      <p:sp>
        <p:nvSpPr>
          <p:cNvPr id="31" name="Retângulo: Cantos Arredondados 36">
            <a:extLst>
              <a:ext uri="{FF2B5EF4-FFF2-40B4-BE49-F238E27FC236}">
                <a16:creationId xmlns:a16="http://schemas.microsoft.com/office/drawing/2014/main" id="{BD6A59AB-1A26-E419-1146-A27D8FE98D41}"/>
              </a:ext>
            </a:extLst>
          </p:cNvPr>
          <p:cNvSpPr/>
          <p:nvPr/>
        </p:nvSpPr>
        <p:spPr>
          <a:xfrm>
            <a:off x="9830593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Relatórios</a:t>
            </a:r>
            <a:br>
              <a:rPr lang="pt-BR" sz="1600" b="1" dirty="0">
                <a:solidFill>
                  <a:srgbClr val="AA0000"/>
                </a:solidFill>
                <a:latin typeface="AMX" pitchFamily="2" charset="77"/>
              </a:rPr>
            </a:br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Pós-Ataque</a:t>
            </a:r>
          </a:p>
        </p:txBody>
      </p:sp>
      <p:sp>
        <p:nvSpPr>
          <p:cNvPr id="47" name="Retângulo: Cantos Arredondados 50">
            <a:extLst>
              <a:ext uri="{FF2B5EF4-FFF2-40B4-BE49-F238E27FC236}">
                <a16:creationId xmlns:a16="http://schemas.microsoft.com/office/drawing/2014/main" id="{AC00ADC8-15E4-1BF1-745D-F5DBA5E3168A}"/>
              </a:ext>
            </a:extLst>
          </p:cNvPr>
          <p:cNvSpPr/>
          <p:nvPr/>
        </p:nvSpPr>
        <p:spPr>
          <a:xfrm>
            <a:off x="2151356" y="3862023"/>
            <a:ext cx="7889290" cy="1873184"/>
          </a:xfrm>
          <a:prstGeom prst="roundRect">
            <a:avLst>
              <a:gd name="adj" fmla="val 5338"/>
            </a:avLst>
          </a:prstGeom>
          <a:gradFill>
            <a:gsLst>
              <a:gs pos="22000">
                <a:srgbClr val="61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4150" algn="ctr"/>
            <a:r>
              <a:rPr lang="pt-BR" sz="2400" b="1" dirty="0">
                <a:solidFill>
                  <a:srgbClr val="24C61C"/>
                </a:solidFill>
                <a:latin typeface="AMX" pitchFamily="2" charset="77"/>
              </a:rPr>
              <a:t>2. </a:t>
            </a:r>
            <a:r>
              <a:rPr lang="pt-BR" sz="2400" b="1" dirty="0">
                <a:latin typeface="AMX" pitchFamily="2" charset="77"/>
              </a:rPr>
              <a:t>Geração de Alertas</a:t>
            </a:r>
          </a:p>
          <a:p>
            <a:pPr marL="184150" algn="ctr"/>
            <a:r>
              <a:rPr lang="pt-BR" sz="2400" dirty="0">
                <a:latin typeface="AMX" pitchFamily="2" charset="77"/>
              </a:rPr>
              <a:t>Caso um ataque seja detectado, um alerta é</a:t>
            </a:r>
            <a:br>
              <a:rPr lang="pt-BR" sz="2400" dirty="0">
                <a:latin typeface="AMX" pitchFamily="2" charset="77"/>
              </a:rPr>
            </a:br>
            <a:r>
              <a:rPr lang="pt-BR" sz="2400" dirty="0">
                <a:latin typeface="AMX" pitchFamily="2" charset="77"/>
              </a:rPr>
              <a:t>emitido e medidas são ativadas automaticamente.</a:t>
            </a:r>
          </a:p>
        </p:txBody>
      </p:sp>
    </p:spTree>
    <p:extLst>
      <p:ext uri="{BB962C8B-B14F-4D97-AF65-F5344CB8AC3E}">
        <p14:creationId xmlns:p14="http://schemas.microsoft.com/office/powerpoint/2010/main" val="360686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55A5B-670F-E6C2-3962-25D3EAE45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1">
            <a:extLst>
              <a:ext uri="{FF2B5EF4-FFF2-40B4-BE49-F238E27FC236}">
                <a16:creationId xmlns:a16="http://schemas.microsoft.com/office/drawing/2014/main" id="{11D855F6-C1EC-7CFA-519B-6C778150766F}"/>
              </a:ext>
            </a:extLst>
          </p:cNvPr>
          <p:cNvSpPr/>
          <p:nvPr/>
        </p:nvSpPr>
        <p:spPr>
          <a:xfrm>
            <a:off x="206492" y="868827"/>
            <a:ext cx="7194550" cy="909835"/>
          </a:xfrm>
          <a:prstGeom prst="roundRect">
            <a:avLst>
              <a:gd name="adj" fmla="val 14815"/>
            </a:avLst>
          </a:prstGeom>
          <a:gradFill>
            <a:gsLst>
              <a:gs pos="55000">
                <a:schemeClr val="bg1">
                  <a:lumMod val="95000"/>
                </a:schemeClr>
              </a:gs>
              <a:gs pos="89000">
                <a:schemeClr val="bg2">
                  <a:lumMod val="9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/>
          <a:lstStyle/>
          <a:p>
            <a:r>
              <a:rPr lang="pt-BR" altLang="en-US" sz="3200" dirty="0">
                <a:solidFill>
                  <a:schemeClr val="tx1"/>
                </a:solidFill>
                <a:latin typeface="AMX Black" pitchFamily="2" charset="0"/>
              </a:rPr>
              <a:t>Processo de Defesa</a:t>
            </a:r>
          </a:p>
        </p:txBody>
      </p:sp>
      <p:cxnSp>
        <p:nvCxnSpPr>
          <p:cNvPr id="16" name="Conector reto 18">
            <a:extLst>
              <a:ext uri="{FF2B5EF4-FFF2-40B4-BE49-F238E27FC236}">
                <a16:creationId xmlns:a16="http://schemas.microsoft.com/office/drawing/2014/main" id="{2FC23DEB-3EA4-989D-8848-168F82B01136}"/>
              </a:ext>
            </a:extLst>
          </p:cNvPr>
          <p:cNvCxnSpPr>
            <a:cxnSpLocks/>
          </p:cNvCxnSpPr>
          <p:nvPr/>
        </p:nvCxnSpPr>
        <p:spPr>
          <a:xfrm flipV="1">
            <a:off x="1389857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to 29">
            <a:extLst>
              <a:ext uri="{FF2B5EF4-FFF2-40B4-BE49-F238E27FC236}">
                <a16:creationId xmlns:a16="http://schemas.microsoft.com/office/drawing/2014/main" id="{35A8FF00-1351-02A5-6C94-846046954FAB}"/>
              </a:ext>
            </a:extLst>
          </p:cNvPr>
          <p:cNvCxnSpPr>
            <a:cxnSpLocks/>
            <a:stCxn id="23" idx="0"/>
          </p:cNvCxnSpPr>
          <p:nvPr/>
        </p:nvCxnSpPr>
        <p:spPr>
          <a:xfrm flipV="1">
            <a:off x="3742532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31">
            <a:extLst>
              <a:ext uri="{FF2B5EF4-FFF2-40B4-BE49-F238E27FC236}">
                <a16:creationId xmlns:a16="http://schemas.microsoft.com/office/drawing/2014/main" id="{3BAC202B-7315-CED3-E2F3-47672F9D4121}"/>
              </a:ext>
            </a:extLst>
          </p:cNvPr>
          <p:cNvCxnSpPr>
            <a:cxnSpLocks/>
            <a:stCxn id="24" idx="0"/>
          </p:cNvCxnSpPr>
          <p:nvPr/>
        </p:nvCxnSpPr>
        <p:spPr>
          <a:xfrm flipV="1">
            <a:off x="6093619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to 33">
            <a:extLst>
              <a:ext uri="{FF2B5EF4-FFF2-40B4-BE49-F238E27FC236}">
                <a16:creationId xmlns:a16="http://schemas.microsoft.com/office/drawing/2014/main" id="{66776F1D-AD47-64ED-95A5-DBE20267A64C}"/>
              </a:ext>
            </a:extLst>
          </p:cNvPr>
          <p:cNvCxnSpPr>
            <a:cxnSpLocks/>
            <a:stCxn id="25" idx="0"/>
          </p:cNvCxnSpPr>
          <p:nvPr/>
        </p:nvCxnSpPr>
        <p:spPr>
          <a:xfrm flipV="1">
            <a:off x="8444706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35">
            <a:extLst>
              <a:ext uri="{FF2B5EF4-FFF2-40B4-BE49-F238E27FC236}">
                <a16:creationId xmlns:a16="http://schemas.microsoft.com/office/drawing/2014/main" id="{B5482031-4ADC-C48A-624D-32F5D10F39BE}"/>
              </a:ext>
            </a:extLst>
          </p:cNvPr>
          <p:cNvCxnSpPr>
            <a:cxnSpLocks/>
          </p:cNvCxnSpPr>
          <p:nvPr/>
        </p:nvCxnSpPr>
        <p:spPr>
          <a:xfrm flipV="1">
            <a:off x="10795793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6">
            <a:extLst>
              <a:ext uri="{FF2B5EF4-FFF2-40B4-BE49-F238E27FC236}">
                <a16:creationId xmlns:a16="http://schemas.microsoft.com/office/drawing/2014/main" id="{B55B330C-231E-1D2E-15A7-355CED12C3A5}"/>
              </a:ext>
            </a:extLst>
          </p:cNvPr>
          <p:cNvCxnSpPr>
            <a:cxnSpLocks/>
          </p:cNvCxnSpPr>
          <p:nvPr/>
        </p:nvCxnSpPr>
        <p:spPr>
          <a:xfrm>
            <a:off x="0" y="3321050"/>
            <a:ext cx="12192000" cy="0"/>
          </a:xfrm>
          <a:prstGeom prst="line">
            <a:avLst/>
          </a:prstGeom>
          <a:ln w="254000">
            <a:gradFill>
              <a:gsLst>
                <a:gs pos="100000">
                  <a:srgbClr val="610000"/>
                </a:gs>
                <a:gs pos="52000">
                  <a:schemeClr val="bg1">
                    <a:lumMod val="50000"/>
                  </a:schemeClr>
                </a:gs>
                <a:gs pos="0">
                  <a:srgbClr val="61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Elipse 12">
            <a:extLst>
              <a:ext uri="{FF2B5EF4-FFF2-40B4-BE49-F238E27FC236}">
                <a16:creationId xmlns:a16="http://schemas.microsoft.com/office/drawing/2014/main" id="{4A51C50B-89A0-513F-7985-061619F95FCC}"/>
              </a:ext>
            </a:extLst>
          </p:cNvPr>
          <p:cNvSpPr/>
          <p:nvPr/>
        </p:nvSpPr>
        <p:spPr>
          <a:xfrm>
            <a:off x="1288257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Elipse 13">
            <a:extLst>
              <a:ext uri="{FF2B5EF4-FFF2-40B4-BE49-F238E27FC236}">
                <a16:creationId xmlns:a16="http://schemas.microsoft.com/office/drawing/2014/main" id="{D804E51E-F96A-6329-F92B-75AB953F76F3}"/>
              </a:ext>
            </a:extLst>
          </p:cNvPr>
          <p:cNvSpPr/>
          <p:nvPr/>
        </p:nvSpPr>
        <p:spPr>
          <a:xfrm>
            <a:off x="3634582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Elipse 14">
            <a:extLst>
              <a:ext uri="{FF2B5EF4-FFF2-40B4-BE49-F238E27FC236}">
                <a16:creationId xmlns:a16="http://schemas.microsoft.com/office/drawing/2014/main" id="{3F12BF05-3C72-6FC6-5531-493C27A015A9}"/>
              </a:ext>
            </a:extLst>
          </p:cNvPr>
          <p:cNvSpPr/>
          <p:nvPr/>
        </p:nvSpPr>
        <p:spPr>
          <a:xfrm>
            <a:off x="5985669" y="3213100"/>
            <a:ext cx="215900" cy="215900"/>
          </a:xfrm>
          <a:prstGeom prst="ellipse">
            <a:avLst/>
          </a:prstGeom>
          <a:solidFill>
            <a:srgbClr val="24C6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Elipse 15">
            <a:extLst>
              <a:ext uri="{FF2B5EF4-FFF2-40B4-BE49-F238E27FC236}">
                <a16:creationId xmlns:a16="http://schemas.microsoft.com/office/drawing/2014/main" id="{2BBF19FA-CA0D-82C2-3386-215205C7AC01}"/>
              </a:ext>
            </a:extLst>
          </p:cNvPr>
          <p:cNvSpPr/>
          <p:nvPr/>
        </p:nvSpPr>
        <p:spPr>
          <a:xfrm>
            <a:off x="8336756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Elipse 16">
            <a:extLst>
              <a:ext uri="{FF2B5EF4-FFF2-40B4-BE49-F238E27FC236}">
                <a16:creationId xmlns:a16="http://schemas.microsoft.com/office/drawing/2014/main" id="{0FECB7E5-BAAD-F232-615F-E45502D73AE6}"/>
              </a:ext>
            </a:extLst>
          </p:cNvPr>
          <p:cNvSpPr/>
          <p:nvPr/>
        </p:nvSpPr>
        <p:spPr>
          <a:xfrm>
            <a:off x="10687843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Retângulo: Cantos Arredondados 20">
            <a:extLst>
              <a:ext uri="{FF2B5EF4-FFF2-40B4-BE49-F238E27FC236}">
                <a16:creationId xmlns:a16="http://schemas.microsoft.com/office/drawing/2014/main" id="{999A6670-84FA-9ACD-4D40-5A2685DD432C}"/>
              </a:ext>
            </a:extLst>
          </p:cNvPr>
          <p:cNvSpPr/>
          <p:nvPr/>
        </p:nvSpPr>
        <p:spPr>
          <a:xfrm>
            <a:off x="431007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Monitoramento</a:t>
            </a:r>
            <a:br>
              <a:rPr lang="pt-BR" sz="1600" b="1" dirty="0">
                <a:solidFill>
                  <a:srgbClr val="AA0000"/>
                </a:solidFill>
                <a:latin typeface="AMX" pitchFamily="2" charset="77"/>
              </a:rPr>
            </a:br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e Detecção</a:t>
            </a:r>
          </a:p>
        </p:txBody>
      </p:sp>
      <p:sp>
        <p:nvSpPr>
          <p:cNvPr id="28" name="Retângulo: Cantos Arredondados 30">
            <a:extLst>
              <a:ext uri="{FF2B5EF4-FFF2-40B4-BE49-F238E27FC236}">
                <a16:creationId xmlns:a16="http://schemas.microsoft.com/office/drawing/2014/main" id="{3216E83E-F2FF-A6CF-E567-61E39BC33B93}"/>
              </a:ext>
            </a:extLst>
          </p:cNvPr>
          <p:cNvSpPr/>
          <p:nvPr/>
        </p:nvSpPr>
        <p:spPr>
          <a:xfrm>
            <a:off x="2777332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Geração</a:t>
            </a:r>
            <a:br>
              <a:rPr lang="pt-BR" sz="1600" b="1" dirty="0">
                <a:solidFill>
                  <a:srgbClr val="AA0000"/>
                </a:solidFill>
                <a:latin typeface="AMX" pitchFamily="2" charset="77"/>
              </a:rPr>
            </a:br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de Alertas</a:t>
            </a:r>
          </a:p>
        </p:txBody>
      </p:sp>
      <p:sp>
        <p:nvSpPr>
          <p:cNvPr id="29" name="Retângulo: Cantos Arredondados 32">
            <a:extLst>
              <a:ext uri="{FF2B5EF4-FFF2-40B4-BE49-F238E27FC236}">
                <a16:creationId xmlns:a16="http://schemas.microsoft.com/office/drawing/2014/main" id="{AACF2D1F-CEDD-FE34-4D60-90390EA2D760}"/>
              </a:ext>
            </a:extLst>
          </p:cNvPr>
          <p:cNvSpPr/>
          <p:nvPr/>
        </p:nvSpPr>
        <p:spPr>
          <a:xfrm>
            <a:off x="5128419" y="2333642"/>
            <a:ext cx="1930400" cy="622289"/>
          </a:xfrm>
          <a:prstGeom prst="roundRect">
            <a:avLst/>
          </a:prstGeom>
          <a:gradFill>
            <a:gsLst>
              <a:gs pos="22000">
                <a:srgbClr val="61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38" algn="ctr"/>
            <a:r>
              <a:rPr lang="pt-BR" sz="1600" b="1" dirty="0">
                <a:latin typeface="AMX" pitchFamily="2" charset="77"/>
              </a:rPr>
              <a:t>Desvio de Tráfego</a:t>
            </a:r>
          </a:p>
        </p:txBody>
      </p:sp>
      <p:sp>
        <p:nvSpPr>
          <p:cNvPr id="30" name="Retângulo: Cantos Arredondados 34">
            <a:extLst>
              <a:ext uri="{FF2B5EF4-FFF2-40B4-BE49-F238E27FC236}">
                <a16:creationId xmlns:a16="http://schemas.microsoft.com/office/drawing/2014/main" id="{AA8D00BB-8795-655D-5EFE-E6B47DE8534A}"/>
              </a:ext>
            </a:extLst>
          </p:cNvPr>
          <p:cNvSpPr/>
          <p:nvPr/>
        </p:nvSpPr>
        <p:spPr>
          <a:xfrm>
            <a:off x="7479506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Filtragem </a:t>
            </a:r>
            <a:r>
              <a:rPr lang="pt-BR" sz="1600" b="1">
                <a:solidFill>
                  <a:srgbClr val="AA0000"/>
                </a:solidFill>
                <a:latin typeface="AMX" pitchFamily="2" charset="77"/>
              </a:rPr>
              <a:t>e Mitigação</a:t>
            </a:r>
            <a:endParaRPr lang="pt-BR" sz="1600" b="1" dirty="0">
              <a:solidFill>
                <a:srgbClr val="AA0000"/>
              </a:solidFill>
              <a:latin typeface="AMX" pitchFamily="2" charset="77"/>
            </a:endParaRPr>
          </a:p>
        </p:txBody>
      </p:sp>
      <p:sp>
        <p:nvSpPr>
          <p:cNvPr id="31" name="Retângulo: Cantos Arredondados 36">
            <a:extLst>
              <a:ext uri="{FF2B5EF4-FFF2-40B4-BE49-F238E27FC236}">
                <a16:creationId xmlns:a16="http://schemas.microsoft.com/office/drawing/2014/main" id="{E0191F90-EC02-1200-DF51-5590142CE03E}"/>
              </a:ext>
            </a:extLst>
          </p:cNvPr>
          <p:cNvSpPr/>
          <p:nvPr/>
        </p:nvSpPr>
        <p:spPr>
          <a:xfrm>
            <a:off x="9830593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Relatórios</a:t>
            </a:r>
            <a:br>
              <a:rPr lang="pt-BR" sz="1600" b="1" dirty="0">
                <a:solidFill>
                  <a:srgbClr val="AA0000"/>
                </a:solidFill>
                <a:latin typeface="AMX" pitchFamily="2" charset="77"/>
              </a:rPr>
            </a:br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Pós-Ataque</a:t>
            </a:r>
          </a:p>
        </p:txBody>
      </p:sp>
      <p:sp>
        <p:nvSpPr>
          <p:cNvPr id="47" name="Retângulo: Cantos Arredondados 50">
            <a:extLst>
              <a:ext uri="{FF2B5EF4-FFF2-40B4-BE49-F238E27FC236}">
                <a16:creationId xmlns:a16="http://schemas.microsoft.com/office/drawing/2014/main" id="{8D95C8B0-3E36-B066-3DC7-74899F061F78}"/>
              </a:ext>
            </a:extLst>
          </p:cNvPr>
          <p:cNvSpPr/>
          <p:nvPr/>
        </p:nvSpPr>
        <p:spPr>
          <a:xfrm>
            <a:off x="2151356" y="3862023"/>
            <a:ext cx="7889290" cy="1873184"/>
          </a:xfrm>
          <a:prstGeom prst="roundRect">
            <a:avLst>
              <a:gd name="adj" fmla="val 5338"/>
            </a:avLst>
          </a:prstGeom>
          <a:gradFill>
            <a:gsLst>
              <a:gs pos="22000">
                <a:srgbClr val="61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4150" algn="ctr"/>
            <a:r>
              <a:rPr lang="pt-BR" sz="2400" b="1" dirty="0">
                <a:solidFill>
                  <a:srgbClr val="24C61C"/>
                </a:solidFill>
                <a:latin typeface="AMX" pitchFamily="2" charset="77"/>
              </a:rPr>
              <a:t>3. </a:t>
            </a:r>
            <a:r>
              <a:rPr lang="pt-BR" sz="2400" b="1" dirty="0">
                <a:latin typeface="AMX" pitchFamily="2" charset="77"/>
              </a:rPr>
              <a:t>Desvio de Tráfego</a:t>
            </a:r>
          </a:p>
          <a:p>
            <a:pPr marL="184150" algn="ctr"/>
            <a:r>
              <a:rPr lang="pt-BR" sz="2400" dirty="0">
                <a:latin typeface="AMX" pitchFamily="2" charset="77"/>
              </a:rPr>
              <a:t>O tráfego suspeito é direcionado para</a:t>
            </a:r>
            <a:br>
              <a:rPr lang="pt-BR" sz="2400" dirty="0">
                <a:latin typeface="AMX" pitchFamily="2" charset="77"/>
              </a:rPr>
            </a:br>
            <a:r>
              <a:rPr lang="pt-BR" sz="2400" dirty="0">
                <a:latin typeface="AMX" pitchFamily="2" charset="77"/>
              </a:rPr>
              <a:t>centros de limpeza especializados.</a:t>
            </a:r>
          </a:p>
        </p:txBody>
      </p:sp>
    </p:spTree>
    <p:extLst>
      <p:ext uri="{BB962C8B-B14F-4D97-AF65-F5344CB8AC3E}">
        <p14:creationId xmlns:p14="http://schemas.microsoft.com/office/powerpoint/2010/main" val="388829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E1F45-3ECC-CD3B-9504-36BA0A276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1">
            <a:extLst>
              <a:ext uri="{FF2B5EF4-FFF2-40B4-BE49-F238E27FC236}">
                <a16:creationId xmlns:a16="http://schemas.microsoft.com/office/drawing/2014/main" id="{DD8725C7-099A-173F-80B3-2BF1F127672A}"/>
              </a:ext>
            </a:extLst>
          </p:cNvPr>
          <p:cNvSpPr/>
          <p:nvPr/>
        </p:nvSpPr>
        <p:spPr>
          <a:xfrm>
            <a:off x="206492" y="868827"/>
            <a:ext cx="7194550" cy="909835"/>
          </a:xfrm>
          <a:prstGeom prst="roundRect">
            <a:avLst>
              <a:gd name="adj" fmla="val 14815"/>
            </a:avLst>
          </a:prstGeom>
          <a:gradFill>
            <a:gsLst>
              <a:gs pos="55000">
                <a:schemeClr val="bg1">
                  <a:lumMod val="95000"/>
                </a:schemeClr>
              </a:gs>
              <a:gs pos="89000">
                <a:schemeClr val="bg2">
                  <a:lumMod val="9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/>
          <a:lstStyle/>
          <a:p>
            <a:r>
              <a:rPr lang="pt-BR" altLang="en-US" sz="3200" dirty="0">
                <a:solidFill>
                  <a:schemeClr val="tx1"/>
                </a:solidFill>
                <a:latin typeface="AMX Black" pitchFamily="2" charset="0"/>
              </a:rPr>
              <a:t>Processo de Defesa</a:t>
            </a:r>
          </a:p>
        </p:txBody>
      </p:sp>
      <p:cxnSp>
        <p:nvCxnSpPr>
          <p:cNvPr id="16" name="Conector reto 18">
            <a:extLst>
              <a:ext uri="{FF2B5EF4-FFF2-40B4-BE49-F238E27FC236}">
                <a16:creationId xmlns:a16="http://schemas.microsoft.com/office/drawing/2014/main" id="{0D767200-77B5-D007-B5EE-79E6D9C61BB4}"/>
              </a:ext>
            </a:extLst>
          </p:cNvPr>
          <p:cNvCxnSpPr>
            <a:cxnSpLocks/>
          </p:cNvCxnSpPr>
          <p:nvPr/>
        </p:nvCxnSpPr>
        <p:spPr>
          <a:xfrm flipV="1">
            <a:off x="1389857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to 29">
            <a:extLst>
              <a:ext uri="{FF2B5EF4-FFF2-40B4-BE49-F238E27FC236}">
                <a16:creationId xmlns:a16="http://schemas.microsoft.com/office/drawing/2014/main" id="{41FF3FCB-3308-AAEB-59CD-148EC426967C}"/>
              </a:ext>
            </a:extLst>
          </p:cNvPr>
          <p:cNvCxnSpPr>
            <a:cxnSpLocks/>
            <a:stCxn id="23" idx="0"/>
          </p:cNvCxnSpPr>
          <p:nvPr/>
        </p:nvCxnSpPr>
        <p:spPr>
          <a:xfrm flipV="1">
            <a:off x="3742532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31">
            <a:extLst>
              <a:ext uri="{FF2B5EF4-FFF2-40B4-BE49-F238E27FC236}">
                <a16:creationId xmlns:a16="http://schemas.microsoft.com/office/drawing/2014/main" id="{D998A938-0F37-8948-060B-A3584F2BD1F7}"/>
              </a:ext>
            </a:extLst>
          </p:cNvPr>
          <p:cNvCxnSpPr>
            <a:cxnSpLocks/>
            <a:stCxn id="24" idx="0"/>
          </p:cNvCxnSpPr>
          <p:nvPr/>
        </p:nvCxnSpPr>
        <p:spPr>
          <a:xfrm flipV="1">
            <a:off x="6093619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to 33">
            <a:extLst>
              <a:ext uri="{FF2B5EF4-FFF2-40B4-BE49-F238E27FC236}">
                <a16:creationId xmlns:a16="http://schemas.microsoft.com/office/drawing/2014/main" id="{7BBA8AD6-2352-C110-2506-3593E11F6D54}"/>
              </a:ext>
            </a:extLst>
          </p:cNvPr>
          <p:cNvCxnSpPr>
            <a:cxnSpLocks/>
            <a:stCxn id="25" idx="0"/>
          </p:cNvCxnSpPr>
          <p:nvPr/>
        </p:nvCxnSpPr>
        <p:spPr>
          <a:xfrm flipV="1">
            <a:off x="8444706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35">
            <a:extLst>
              <a:ext uri="{FF2B5EF4-FFF2-40B4-BE49-F238E27FC236}">
                <a16:creationId xmlns:a16="http://schemas.microsoft.com/office/drawing/2014/main" id="{AE1AFF6D-DB22-F625-974F-4300F1AD9389}"/>
              </a:ext>
            </a:extLst>
          </p:cNvPr>
          <p:cNvCxnSpPr>
            <a:cxnSpLocks/>
          </p:cNvCxnSpPr>
          <p:nvPr/>
        </p:nvCxnSpPr>
        <p:spPr>
          <a:xfrm flipV="1">
            <a:off x="10795793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6">
            <a:extLst>
              <a:ext uri="{FF2B5EF4-FFF2-40B4-BE49-F238E27FC236}">
                <a16:creationId xmlns:a16="http://schemas.microsoft.com/office/drawing/2014/main" id="{E6AB4C07-BE56-045D-A0F4-6C60B1BF4D41}"/>
              </a:ext>
            </a:extLst>
          </p:cNvPr>
          <p:cNvCxnSpPr>
            <a:cxnSpLocks/>
          </p:cNvCxnSpPr>
          <p:nvPr/>
        </p:nvCxnSpPr>
        <p:spPr>
          <a:xfrm>
            <a:off x="0" y="3321050"/>
            <a:ext cx="12192000" cy="0"/>
          </a:xfrm>
          <a:prstGeom prst="line">
            <a:avLst/>
          </a:prstGeom>
          <a:ln w="254000">
            <a:gradFill>
              <a:gsLst>
                <a:gs pos="100000">
                  <a:srgbClr val="610000"/>
                </a:gs>
                <a:gs pos="52000">
                  <a:schemeClr val="bg1">
                    <a:lumMod val="50000"/>
                  </a:schemeClr>
                </a:gs>
                <a:gs pos="0">
                  <a:srgbClr val="61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Elipse 12">
            <a:extLst>
              <a:ext uri="{FF2B5EF4-FFF2-40B4-BE49-F238E27FC236}">
                <a16:creationId xmlns:a16="http://schemas.microsoft.com/office/drawing/2014/main" id="{98D42F6A-9EB3-9F5D-9632-F66C162D48EA}"/>
              </a:ext>
            </a:extLst>
          </p:cNvPr>
          <p:cNvSpPr/>
          <p:nvPr/>
        </p:nvSpPr>
        <p:spPr>
          <a:xfrm>
            <a:off x="1288257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Elipse 13">
            <a:extLst>
              <a:ext uri="{FF2B5EF4-FFF2-40B4-BE49-F238E27FC236}">
                <a16:creationId xmlns:a16="http://schemas.microsoft.com/office/drawing/2014/main" id="{78483081-1ACA-6A3E-93FF-2D27E64F4906}"/>
              </a:ext>
            </a:extLst>
          </p:cNvPr>
          <p:cNvSpPr/>
          <p:nvPr/>
        </p:nvSpPr>
        <p:spPr>
          <a:xfrm>
            <a:off x="3634582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Elipse 14">
            <a:extLst>
              <a:ext uri="{FF2B5EF4-FFF2-40B4-BE49-F238E27FC236}">
                <a16:creationId xmlns:a16="http://schemas.microsoft.com/office/drawing/2014/main" id="{EAC7CAFA-FE50-F785-0E23-EF541F7880F9}"/>
              </a:ext>
            </a:extLst>
          </p:cNvPr>
          <p:cNvSpPr/>
          <p:nvPr/>
        </p:nvSpPr>
        <p:spPr>
          <a:xfrm>
            <a:off x="5985669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Elipse 15">
            <a:extLst>
              <a:ext uri="{FF2B5EF4-FFF2-40B4-BE49-F238E27FC236}">
                <a16:creationId xmlns:a16="http://schemas.microsoft.com/office/drawing/2014/main" id="{69858A16-2742-09F4-6301-DFAA77131A97}"/>
              </a:ext>
            </a:extLst>
          </p:cNvPr>
          <p:cNvSpPr/>
          <p:nvPr/>
        </p:nvSpPr>
        <p:spPr>
          <a:xfrm>
            <a:off x="8336756" y="3213100"/>
            <a:ext cx="215900" cy="215900"/>
          </a:xfrm>
          <a:prstGeom prst="ellipse">
            <a:avLst/>
          </a:prstGeom>
          <a:solidFill>
            <a:srgbClr val="24C6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Elipse 16">
            <a:extLst>
              <a:ext uri="{FF2B5EF4-FFF2-40B4-BE49-F238E27FC236}">
                <a16:creationId xmlns:a16="http://schemas.microsoft.com/office/drawing/2014/main" id="{CB8BE974-33DE-F817-FCAA-7FF02424901E}"/>
              </a:ext>
            </a:extLst>
          </p:cNvPr>
          <p:cNvSpPr/>
          <p:nvPr/>
        </p:nvSpPr>
        <p:spPr>
          <a:xfrm>
            <a:off x="10687843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Retângulo: Cantos Arredondados 20">
            <a:extLst>
              <a:ext uri="{FF2B5EF4-FFF2-40B4-BE49-F238E27FC236}">
                <a16:creationId xmlns:a16="http://schemas.microsoft.com/office/drawing/2014/main" id="{AEFA7AB6-7C02-5119-FC3C-1DFC60D4371D}"/>
              </a:ext>
            </a:extLst>
          </p:cNvPr>
          <p:cNvSpPr/>
          <p:nvPr/>
        </p:nvSpPr>
        <p:spPr>
          <a:xfrm>
            <a:off x="431007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Monitoramento</a:t>
            </a:r>
            <a:br>
              <a:rPr lang="pt-BR" sz="1600" b="1" dirty="0">
                <a:solidFill>
                  <a:srgbClr val="AA0000"/>
                </a:solidFill>
                <a:latin typeface="AMX" pitchFamily="2" charset="77"/>
              </a:rPr>
            </a:br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e Detecção</a:t>
            </a:r>
          </a:p>
        </p:txBody>
      </p:sp>
      <p:sp>
        <p:nvSpPr>
          <p:cNvPr id="28" name="Retângulo: Cantos Arredondados 30">
            <a:extLst>
              <a:ext uri="{FF2B5EF4-FFF2-40B4-BE49-F238E27FC236}">
                <a16:creationId xmlns:a16="http://schemas.microsoft.com/office/drawing/2014/main" id="{60CFF1C6-2BE0-F11E-06AE-38461D9B1C80}"/>
              </a:ext>
            </a:extLst>
          </p:cNvPr>
          <p:cNvSpPr/>
          <p:nvPr/>
        </p:nvSpPr>
        <p:spPr>
          <a:xfrm>
            <a:off x="2777332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Geração</a:t>
            </a:r>
            <a:br>
              <a:rPr lang="pt-BR" sz="1600" b="1" dirty="0">
                <a:solidFill>
                  <a:srgbClr val="AA0000"/>
                </a:solidFill>
                <a:latin typeface="AMX" pitchFamily="2" charset="77"/>
              </a:rPr>
            </a:br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de Alertas</a:t>
            </a:r>
          </a:p>
        </p:txBody>
      </p:sp>
      <p:sp>
        <p:nvSpPr>
          <p:cNvPr id="29" name="Retângulo: Cantos Arredondados 32">
            <a:extLst>
              <a:ext uri="{FF2B5EF4-FFF2-40B4-BE49-F238E27FC236}">
                <a16:creationId xmlns:a16="http://schemas.microsoft.com/office/drawing/2014/main" id="{96E95411-4D93-ABEA-15A0-F29E67B0FEAF}"/>
              </a:ext>
            </a:extLst>
          </p:cNvPr>
          <p:cNvSpPr/>
          <p:nvPr/>
        </p:nvSpPr>
        <p:spPr>
          <a:xfrm>
            <a:off x="5128419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Desvio de Tráfego</a:t>
            </a:r>
          </a:p>
        </p:txBody>
      </p:sp>
      <p:sp>
        <p:nvSpPr>
          <p:cNvPr id="30" name="Retângulo: Cantos Arredondados 34">
            <a:extLst>
              <a:ext uri="{FF2B5EF4-FFF2-40B4-BE49-F238E27FC236}">
                <a16:creationId xmlns:a16="http://schemas.microsoft.com/office/drawing/2014/main" id="{8B387053-9AAC-2937-05D0-F7689AF35ABD}"/>
              </a:ext>
            </a:extLst>
          </p:cNvPr>
          <p:cNvSpPr/>
          <p:nvPr/>
        </p:nvSpPr>
        <p:spPr>
          <a:xfrm>
            <a:off x="7479506" y="2333642"/>
            <a:ext cx="1930400" cy="622289"/>
          </a:xfrm>
          <a:prstGeom prst="roundRect">
            <a:avLst/>
          </a:prstGeom>
          <a:gradFill>
            <a:gsLst>
              <a:gs pos="22000">
                <a:srgbClr val="61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38" algn="ctr"/>
            <a:r>
              <a:rPr lang="pt-BR" sz="1600" b="1" dirty="0">
                <a:latin typeface="AMX" pitchFamily="2" charset="77"/>
              </a:rPr>
              <a:t>Filtragem e Mitigação</a:t>
            </a:r>
          </a:p>
        </p:txBody>
      </p:sp>
      <p:sp>
        <p:nvSpPr>
          <p:cNvPr id="31" name="Retângulo: Cantos Arredondados 36">
            <a:extLst>
              <a:ext uri="{FF2B5EF4-FFF2-40B4-BE49-F238E27FC236}">
                <a16:creationId xmlns:a16="http://schemas.microsoft.com/office/drawing/2014/main" id="{472B9913-843D-E0C5-CDD7-FAF1E5D72BD7}"/>
              </a:ext>
            </a:extLst>
          </p:cNvPr>
          <p:cNvSpPr/>
          <p:nvPr/>
        </p:nvSpPr>
        <p:spPr>
          <a:xfrm>
            <a:off x="9830593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Relatórios</a:t>
            </a:r>
            <a:br>
              <a:rPr lang="pt-BR" sz="1600" b="1" dirty="0">
                <a:solidFill>
                  <a:srgbClr val="AA0000"/>
                </a:solidFill>
                <a:latin typeface="AMX" pitchFamily="2" charset="77"/>
              </a:rPr>
            </a:br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Pós-Ataque</a:t>
            </a:r>
          </a:p>
        </p:txBody>
      </p:sp>
      <p:sp>
        <p:nvSpPr>
          <p:cNvPr id="47" name="Retângulo: Cantos Arredondados 50">
            <a:extLst>
              <a:ext uri="{FF2B5EF4-FFF2-40B4-BE49-F238E27FC236}">
                <a16:creationId xmlns:a16="http://schemas.microsoft.com/office/drawing/2014/main" id="{94ED5700-651D-B0F9-60AA-0151E60F8E33}"/>
              </a:ext>
            </a:extLst>
          </p:cNvPr>
          <p:cNvSpPr/>
          <p:nvPr/>
        </p:nvSpPr>
        <p:spPr>
          <a:xfrm>
            <a:off x="2151356" y="3862023"/>
            <a:ext cx="7889290" cy="1873184"/>
          </a:xfrm>
          <a:prstGeom prst="roundRect">
            <a:avLst>
              <a:gd name="adj" fmla="val 5338"/>
            </a:avLst>
          </a:prstGeom>
          <a:gradFill>
            <a:gsLst>
              <a:gs pos="22000">
                <a:srgbClr val="61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4150" algn="ctr"/>
            <a:r>
              <a:rPr lang="pt-BR" sz="2400" b="1" dirty="0">
                <a:solidFill>
                  <a:srgbClr val="24C61C"/>
                </a:solidFill>
                <a:latin typeface="AMX" pitchFamily="2" charset="77"/>
              </a:rPr>
              <a:t>4. </a:t>
            </a:r>
            <a:r>
              <a:rPr lang="pt-BR" sz="2400" b="1" dirty="0">
                <a:latin typeface="AMX" pitchFamily="2" charset="77"/>
              </a:rPr>
              <a:t>Filtragem e Mitigação</a:t>
            </a:r>
          </a:p>
          <a:p>
            <a:pPr marL="184150" algn="ctr"/>
            <a:r>
              <a:rPr lang="pt-BR" sz="2400" dirty="0">
                <a:latin typeface="AMX" pitchFamily="2" charset="77"/>
              </a:rPr>
              <a:t>O tráfego legítimo é separado do malicioso,</a:t>
            </a:r>
            <a:br>
              <a:rPr lang="pt-BR" sz="2400" dirty="0">
                <a:latin typeface="AMX" pitchFamily="2" charset="77"/>
              </a:rPr>
            </a:br>
            <a:r>
              <a:rPr lang="pt-BR" sz="2400" dirty="0">
                <a:latin typeface="AMX" pitchFamily="2" charset="77"/>
              </a:rPr>
              <a:t>garantindo a continuidade do serviço.</a:t>
            </a:r>
          </a:p>
        </p:txBody>
      </p:sp>
    </p:spTree>
    <p:extLst>
      <p:ext uri="{BB962C8B-B14F-4D97-AF65-F5344CB8AC3E}">
        <p14:creationId xmlns:p14="http://schemas.microsoft.com/office/powerpoint/2010/main" val="167161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E70964-F7C0-36C1-CC72-7DCD942E6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1">
            <a:extLst>
              <a:ext uri="{FF2B5EF4-FFF2-40B4-BE49-F238E27FC236}">
                <a16:creationId xmlns:a16="http://schemas.microsoft.com/office/drawing/2014/main" id="{46F4C8CE-6DC8-6F5C-D47B-6E256841D6B8}"/>
              </a:ext>
            </a:extLst>
          </p:cNvPr>
          <p:cNvSpPr/>
          <p:nvPr/>
        </p:nvSpPr>
        <p:spPr>
          <a:xfrm>
            <a:off x="206492" y="868827"/>
            <a:ext cx="7194550" cy="909835"/>
          </a:xfrm>
          <a:prstGeom prst="roundRect">
            <a:avLst>
              <a:gd name="adj" fmla="val 14815"/>
            </a:avLst>
          </a:prstGeom>
          <a:gradFill>
            <a:gsLst>
              <a:gs pos="55000">
                <a:schemeClr val="bg1">
                  <a:lumMod val="95000"/>
                </a:schemeClr>
              </a:gs>
              <a:gs pos="89000">
                <a:schemeClr val="bg2">
                  <a:lumMod val="9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/>
          <a:lstStyle/>
          <a:p>
            <a:r>
              <a:rPr lang="pt-BR" altLang="en-US" sz="3200" dirty="0">
                <a:solidFill>
                  <a:schemeClr val="tx1"/>
                </a:solidFill>
                <a:latin typeface="AMX Black" pitchFamily="2" charset="0"/>
              </a:rPr>
              <a:t>Processo de Defesa</a:t>
            </a:r>
          </a:p>
        </p:txBody>
      </p:sp>
      <p:cxnSp>
        <p:nvCxnSpPr>
          <p:cNvPr id="16" name="Conector reto 18">
            <a:extLst>
              <a:ext uri="{FF2B5EF4-FFF2-40B4-BE49-F238E27FC236}">
                <a16:creationId xmlns:a16="http://schemas.microsoft.com/office/drawing/2014/main" id="{EFEE1530-5E55-5556-9870-9E6242116134}"/>
              </a:ext>
            </a:extLst>
          </p:cNvPr>
          <p:cNvCxnSpPr>
            <a:cxnSpLocks/>
          </p:cNvCxnSpPr>
          <p:nvPr/>
        </p:nvCxnSpPr>
        <p:spPr>
          <a:xfrm flipV="1">
            <a:off x="1389857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to 29">
            <a:extLst>
              <a:ext uri="{FF2B5EF4-FFF2-40B4-BE49-F238E27FC236}">
                <a16:creationId xmlns:a16="http://schemas.microsoft.com/office/drawing/2014/main" id="{53924387-5412-E5BC-11AE-73151688D60F}"/>
              </a:ext>
            </a:extLst>
          </p:cNvPr>
          <p:cNvCxnSpPr>
            <a:cxnSpLocks/>
            <a:stCxn id="23" idx="0"/>
          </p:cNvCxnSpPr>
          <p:nvPr/>
        </p:nvCxnSpPr>
        <p:spPr>
          <a:xfrm flipV="1">
            <a:off x="3742532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31">
            <a:extLst>
              <a:ext uri="{FF2B5EF4-FFF2-40B4-BE49-F238E27FC236}">
                <a16:creationId xmlns:a16="http://schemas.microsoft.com/office/drawing/2014/main" id="{28ACF0E6-FBDD-E119-8598-3215816E542E}"/>
              </a:ext>
            </a:extLst>
          </p:cNvPr>
          <p:cNvCxnSpPr>
            <a:cxnSpLocks/>
            <a:stCxn id="24" idx="0"/>
          </p:cNvCxnSpPr>
          <p:nvPr/>
        </p:nvCxnSpPr>
        <p:spPr>
          <a:xfrm flipV="1">
            <a:off x="6093619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to 33">
            <a:extLst>
              <a:ext uri="{FF2B5EF4-FFF2-40B4-BE49-F238E27FC236}">
                <a16:creationId xmlns:a16="http://schemas.microsoft.com/office/drawing/2014/main" id="{AA36234A-1DCD-21F9-AE22-D67585140ADB}"/>
              </a:ext>
            </a:extLst>
          </p:cNvPr>
          <p:cNvCxnSpPr>
            <a:cxnSpLocks/>
            <a:stCxn id="25" idx="0"/>
          </p:cNvCxnSpPr>
          <p:nvPr/>
        </p:nvCxnSpPr>
        <p:spPr>
          <a:xfrm flipV="1">
            <a:off x="8444706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35">
            <a:extLst>
              <a:ext uri="{FF2B5EF4-FFF2-40B4-BE49-F238E27FC236}">
                <a16:creationId xmlns:a16="http://schemas.microsoft.com/office/drawing/2014/main" id="{0BD2DA89-300E-5CED-BE51-1F93747D426A}"/>
              </a:ext>
            </a:extLst>
          </p:cNvPr>
          <p:cNvCxnSpPr>
            <a:cxnSpLocks/>
          </p:cNvCxnSpPr>
          <p:nvPr/>
        </p:nvCxnSpPr>
        <p:spPr>
          <a:xfrm flipV="1">
            <a:off x="10795793" y="2955931"/>
            <a:ext cx="0" cy="257169"/>
          </a:xfrm>
          <a:prstGeom prst="line">
            <a:avLst/>
          </a:prstGeom>
          <a:ln w="15875">
            <a:solidFill>
              <a:srgbClr val="61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6">
            <a:extLst>
              <a:ext uri="{FF2B5EF4-FFF2-40B4-BE49-F238E27FC236}">
                <a16:creationId xmlns:a16="http://schemas.microsoft.com/office/drawing/2014/main" id="{314AA8C1-AE64-4340-0BF5-42BEACF6B4C4}"/>
              </a:ext>
            </a:extLst>
          </p:cNvPr>
          <p:cNvCxnSpPr>
            <a:cxnSpLocks/>
          </p:cNvCxnSpPr>
          <p:nvPr/>
        </p:nvCxnSpPr>
        <p:spPr>
          <a:xfrm>
            <a:off x="0" y="3321050"/>
            <a:ext cx="12192000" cy="0"/>
          </a:xfrm>
          <a:prstGeom prst="line">
            <a:avLst/>
          </a:prstGeom>
          <a:ln w="254000">
            <a:gradFill>
              <a:gsLst>
                <a:gs pos="100000">
                  <a:srgbClr val="610000"/>
                </a:gs>
                <a:gs pos="52000">
                  <a:schemeClr val="bg1">
                    <a:lumMod val="50000"/>
                  </a:schemeClr>
                </a:gs>
                <a:gs pos="0">
                  <a:srgbClr val="61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Elipse 12">
            <a:extLst>
              <a:ext uri="{FF2B5EF4-FFF2-40B4-BE49-F238E27FC236}">
                <a16:creationId xmlns:a16="http://schemas.microsoft.com/office/drawing/2014/main" id="{DD8C2719-43D1-945C-0164-06DA510CD94E}"/>
              </a:ext>
            </a:extLst>
          </p:cNvPr>
          <p:cNvSpPr/>
          <p:nvPr/>
        </p:nvSpPr>
        <p:spPr>
          <a:xfrm>
            <a:off x="1288257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Elipse 13">
            <a:extLst>
              <a:ext uri="{FF2B5EF4-FFF2-40B4-BE49-F238E27FC236}">
                <a16:creationId xmlns:a16="http://schemas.microsoft.com/office/drawing/2014/main" id="{FEC19577-6548-4A5A-A307-7E0159C2DF73}"/>
              </a:ext>
            </a:extLst>
          </p:cNvPr>
          <p:cNvSpPr/>
          <p:nvPr/>
        </p:nvSpPr>
        <p:spPr>
          <a:xfrm>
            <a:off x="3634582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Elipse 14">
            <a:extLst>
              <a:ext uri="{FF2B5EF4-FFF2-40B4-BE49-F238E27FC236}">
                <a16:creationId xmlns:a16="http://schemas.microsoft.com/office/drawing/2014/main" id="{3132A7A8-0550-2885-C84C-FD4611F04D22}"/>
              </a:ext>
            </a:extLst>
          </p:cNvPr>
          <p:cNvSpPr/>
          <p:nvPr/>
        </p:nvSpPr>
        <p:spPr>
          <a:xfrm>
            <a:off x="5985669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Elipse 15">
            <a:extLst>
              <a:ext uri="{FF2B5EF4-FFF2-40B4-BE49-F238E27FC236}">
                <a16:creationId xmlns:a16="http://schemas.microsoft.com/office/drawing/2014/main" id="{97063C20-1293-01AE-595B-136B83F74B8A}"/>
              </a:ext>
            </a:extLst>
          </p:cNvPr>
          <p:cNvSpPr/>
          <p:nvPr/>
        </p:nvSpPr>
        <p:spPr>
          <a:xfrm>
            <a:off x="8336756" y="32131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Elipse 16">
            <a:extLst>
              <a:ext uri="{FF2B5EF4-FFF2-40B4-BE49-F238E27FC236}">
                <a16:creationId xmlns:a16="http://schemas.microsoft.com/office/drawing/2014/main" id="{A72AE680-F6FA-944F-9112-AC940312BD22}"/>
              </a:ext>
            </a:extLst>
          </p:cNvPr>
          <p:cNvSpPr/>
          <p:nvPr/>
        </p:nvSpPr>
        <p:spPr>
          <a:xfrm>
            <a:off x="10687843" y="3213100"/>
            <a:ext cx="215900" cy="215900"/>
          </a:xfrm>
          <a:prstGeom prst="ellipse">
            <a:avLst/>
          </a:prstGeom>
          <a:solidFill>
            <a:srgbClr val="24C6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Retângulo: Cantos Arredondados 20">
            <a:extLst>
              <a:ext uri="{FF2B5EF4-FFF2-40B4-BE49-F238E27FC236}">
                <a16:creationId xmlns:a16="http://schemas.microsoft.com/office/drawing/2014/main" id="{AE7CE834-E142-58DD-F908-6D93CA500EBF}"/>
              </a:ext>
            </a:extLst>
          </p:cNvPr>
          <p:cNvSpPr/>
          <p:nvPr/>
        </p:nvSpPr>
        <p:spPr>
          <a:xfrm>
            <a:off x="431007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Monitoramento</a:t>
            </a:r>
            <a:br>
              <a:rPr lang="pt-BR" sz="1600" b="1" dirty="0">
                <a:solidFill>
                  <a:srgbClr val="AA0000"/>
                </a:solidFill>
                <a:latin typeface="AMX" pitchFamily="2" charset="77"/>
              </a:rPr>
            </a:br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e Detecção</a:t>
            </a:r>
          </a:p>
        </p:txBody>
      </p:sp>
      <p:sp>
        <p:nvSpPr>
          <p:cNvPr id="28" name="Retângulo: Cantos Arredondados 30">
            <a:extLst>
              <a:ext uri="{FF2B5EF4-FFF2-40B4-BE49-F238E27FC236}">
                <a16:creationId xmlns:a16="http://schemas.microsoft.com/office/drawing/2014/main" id="{24B3C7A5-B6C2-33A8-407B-38B87D03DAC6}"/>
              </a:ext>
            </a:extLst>
          </p:cNvPr>
          <p:cNvSpPr/>
          <p:nvPr/>
        </p:nvSpPr>
        <p:spPr>
          <a:xfrm>
            <a:off x="2777332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Geração</a:t>
            </a:r>
            <a:br>
              <a:rPr lang="pt-BR" sz="1600" b="1" dirty="0">
                <a:solidFill>
                  <a:srgbClr val="AA0000"/>
                </a:solidFill>
                <a:latin typeface="AMX" pitchFamily="2" charset="77"/>
              </a:rPr>
            </a:br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de Alertas</a:t>
            </a:r>
          </a:p>
        </p:txBody>
      </p:sp>
      <p:sp>
        <p:nvSpPr>
          <p:cNvPr id="29" name="Retângulo: Cantos Arredondados 32">
            <a:extLst>
              <a:ext uri="{FF2B5EF4-FFF2-40B4-BE49-F238E27FC236}">
                <a16:creationId xmlns:a16="http://schemas.microsoft.com/office/drawing/2014/main" id="{DAFF8B20-A361-21BD-F4DA-F8868177B1AC}"/>
              </a:ext>
            </a:extLst>
          </p:cNvPr>
          <p:cNvSpPr/>
          <p:nvPr/>
        </p:nvSpPr>
        <p:spPr>
          <a:xfrm>
            <a:off x="5128419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Desvio de Tráfego</a:t>
            </a:r>
          </a:p>
        </p:txBody>
      </p:sp>
      <p:sp>
        <p:nvSpPr>
          <p:cNvPr id="30" name="Retângulo: Cantos Arredondados 34">
            <a:extLst>
              <a:ext uri="{FF2B5EF4-FFF2-40B4-BE49-F238E27FC236}">
                <a16:creationId xmlns:a16="http://schemas.microsoft.com/office/drawing/2014/main" id="{9AD87011-3B97-BBA2-7128-C138B561CF61}"/>
              </a:ext>
            </a:extLst>
          </p:cNvPr>
          <p:cNvSpPr/>
          <p:nvPr/>
        </p:nvSpPr>
        <p:spPr>
          <a:xfrm>
            <a:off x="7479506" y="2333642"/>
            <a:ext cx="1930400" cy="622289"/>
          </a:xfrm>
          <a:prstGeom prst="round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2">
                  <a:lumMod val="9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marL="7938" algn="ctr"/>
            <a:r>
              <a:rPr lang="pt-BR" sz="1600" b="1" dirty="0">
                <a:solidFill>
                  <a:srgbClr val="AA0000"/>
                </a:solidFill>
                <a:latin typeface="AMX" pitchFamily="2" charset="77"/>
              </a:rPr>
              <a:t>Filtragem e Mitigação</a:t>
            </a:r>
          </a:p>
        </p:txBody>
      </p:sp>
      <p:sp>
        <p:nvSpPr>
          <p:cNvPr id="31" name="Retângulo: Cantos Arredondados 36">
            <a:extLst>
              <a:ext uri="{FF2B5EF4-FFF2-40B4-BE49-F238E27FC236}">
                <a16:creationId xmlns:a16="http://schemas.microsoft.com/office/drawing/2014/main" id="{DFEA028C-FF46-D12E-EAF9-4DA8051B91D2}"/>
              </a:ext>
            </a:extLst>
          </p:cNvPr>
          <p:cNvSpPr/>
          <p:nvPr/>
        </p:nvSpPr>
        <p:spPr>
          <a:xfrm>
            <a:off x="9830593" y="2333642"/>
            <a:ext cx="1930400" cy="622289"/>
          </a:xfrm>
          <a:prstGeom prst="roundRect">
            <a:avLst/>
          </a:prstGeom>
          <a:gradFill>
            <a:gsLst>
              <a:gs pos="22000">
                <a:srgbClr val="61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38" algn="ctr"/>
            <a:r>
              <a:rPr lang="pt-BR" sz="1600" b="1" dirty="0">
                <a:latin typeface="AMX" pitchFamily="2" charset="77"/>
              </a:rPr>
              <a:t>Relatórios</a:t>
            </a:r>
            <a:br>
              <a:rPr lang="pt-BR" sz="1600" b="1" dirty="0">
                <a:latin typeface="AMX" pitchFamily="2" charset="77"/>
              </a:rPr>
            </a:br>
            <a:r>
              <a:rPr lang="pt-BR" sz="1600" b="1" dirty="0">
                <a:latin typeface="AMX" pitchFamily="2" charset="77"/>
              </a:rPr>
              <a:t>Pós-Ataque</a:t>
            </a:r>
          </a:p>
        </p:txBody>
      </p:sp>
      <p:sp>
        <p:nvSpPr>
          <p:cNvPr id="47" name="Retângulo: Cantos Arredondados 50">
            <a:extLst>
              <a:ext uri="{FF2B5EF4-FFF2-40B4-BE49-F238E27FC236}">
                <a16:creationId xmlns:a16="http://schemas.microsoft.com/office/drawing/2014/main" id="{85A48669-0716-EFED-A0B9-AFA6D7928DEC}"/>
              </a:ext>
            </a:extLst>
          </p:cNvPr>
          <p:cNvSpPr/>
          <p:nvPr/>
        </p:nvSpPr>
        <p:spPr>
          <a:xfrm>
            <a:off x="2151356" y="3862023"/>
            <a:ext cx="7889290" cy="1873184"/>
          </a:xfrm>
          <a:prstGeom prst="roundRect">
            <a:avLst>
              <a:gd name="adj" fmla="val 5338"/>
            </a:avLst>
          </a:prstGeom>
          <a:gradFill>
            <a:gsLst>
              <a:gs pos="22000">
                <a:srgbClr val="61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4150" algn="ctr"/>
            <a:r>
              <a:rPr lang="pt-BR" sz="2400" b="1" dirty="0">
                <a:solidFill>
                  <a:srgbClr val="24C61C"/>
                </a:solidFill>
                <a:latin typeface="AMX" pitchFamily="2" charset="77"/>
              </a:rPr>
              <a:t>5. </a:t>
            </a:r>
            <a:r>
              <a:rPr lang="pt-BR" sz="2400" b="1" dirty="0">
                <a:latin typeface="AMX" pitchFamily="2" charset="77"/>
              </a:rPr>
              <a:t>Relatórios Pós-Ataque</a:t>
            </a:r>
          </a:p>
          <a:p>
            <a:pPr marL="184150" algn="ctr"/>
            <a:r>
              <a:rPr lang="pt-BR" sz="2400" dirty="0">
                <a:latin typeface="AMX" pitchFamily="2" charset="77"/>
              </a:rPr>
              <a:t>Após a mitigação, um relatório detalhado</a:t>
            </a:r>
            <a:br>
              <a:rPr lang="pt-BR" sz="2400" dirty="0">
                <a:latin typeface="AMX" pitchFamily="2" charset="77"/>
              </a:rPr>
            </a:br>
            <a:r>
              <a:rPr lang="pt-BR" sz="2400" dirty="0">
                <a:latin typeface="AMX" pitchFamily="2" charset="77"/>
              </a:rPr>
              <a:t>é gerado para análise da tentativa de ataque.</a:t>
            </a:r>
          </a:p>
        </p:txBody>
      </p:sp>
    </p:spTree>
    <p:extLst>
      <p:ext uri="{BB962C8B-B14F-4D97-AF65-F5344CB8AC3E}">
        <p14:creationId xmlns:p14="http://schemas.microsoft.com/office/powerpoint/2010/main" val="134783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4F5CD0-C9A5-2E7C-F54C-23BF70341A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aixaDeTexto 14">
            <a:extLst>
              <a:ext uri="{FF2B5EF4-FFF2-40B4-BE49-F238E27FC236}">
                <a16:creationId xmlns:a16="http://schemas.microsoft.com/office/drawing/2014/main" id="{CD9A890B-8FC0-2D95-B046-07C058449972}"/>
              </a:ext>
            </a:extLst>
          </p:cNvPr>
          <p:cNvSpPr txBox="1"/>
          <p:nvPr/>
        </p:nvSpPr>
        <p:spPr>
          <a:xfrm>
            <a:off x="1405631" y="3980066"/>
            <a:ext cx="9380738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Ataques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podem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 ser </a:t>
            </a:r>
            <a:r>
              <a:rPr lang="en-US" altLang="pt-BR" sz="2400" b="1" dirty="0" err="1">
                <a:solidFill>
                  <a:schemeClr val="bg1"/>
                </a:solidFill>
                <a:latin typeface="AMX" pitchFamily="2" charset="0"/>
              </a:rPr>
              <a:t>combinados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!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Muitos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 hackers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utilizam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múltiplas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táticas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simultaneamente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 para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tornar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 a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mitigação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mais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difícil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.</a:t>
            </a:r>
          </a:p>
          <a:p>
            <a:pPr marL="360363" indent="-3603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pt-BR" sz="2400" b="1" dirty="0">
                <a:solidFill>
                  <a:schemeClr val="bg1"/>
                </a:solidFill>
                <a:latin typeface="AMX" pitchFamily="2" charset="0"/>
              </a:rPr>
              <a:t>Tempo </a:t>
            </a:r>
            <a:r>
              <a:rPr lang="en-US" altLang="pt-BR" sz="2400" b="1" dirty="0" err="1">
                <a:solidFill>
                  <a:schemeClr val="bg1"/>
                </a:solidFill>
                <a:latin typeface="AMX" pitchFamily="2" charset="0"/>
              </a:rPr>
              <a:t>é</a:t>
            </a:r>
            <a:r>
              <a:rPr lang="en-US" altLang="pt-BR" sz="2400" b="1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400" b="1" dirty="0" err="1">
                <a:solidFill>
                  <a:schemeClr val="bg1"/>
                </a:solidFill>
                <a:latin typeface="AMX" pitchFamily="2" charset="0"/>
              </a:rPr>
              <a:t>essencial</a:t>
            </a:r>
            <a:r>
              <a:rPr lang="en-US" altLang="pt-BR" sz="2400" b="1" dirty="0">
                <a:solidFill>
                  <a:schemeClr val="bg1"/>
                </a:solidFill>
                <a:latin typeface="AMX" pitchFamily="2" charset="0"/>
              </a:rPr>
              <a:t>! 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Quanto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mais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rápido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 a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mitigação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 for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iniciada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,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menor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será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 o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impacto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 para a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empresa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 e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seus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 </a:t>
            </a:r>
            <a:r>
              <a:rPr lang="en-US" altLang="pt-BR" sz="2400" dirty="0" err="1">
                <a:solidFill>
                  <a:schemeClr val="bg1"/>
                </a:solidFill>
                <a:latin typeface="AMX" pitchFamily="2" charset="0"/>
              </a:rPr>
              <a:t>clientes</a:t>
            </a:r>
            <a:r>
              <a:rPr lang="en-US" altLang="pt-BR" sz="2400" dirty="0">
                <a:solidFill>
                  <a:schemeClr val="bg1"/>
                </a:solidFill>
                <a:latin typeface="AMX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28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F23A28-3AB0-BBB4-2B46-744624422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873B23E-F028-27A8-9787-E5A16BE30A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5" r="5623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A7EF46D3-27F2-D984-3333-C97A55047514}"/>
              </a:ext>
            </a:extLst>
          </p:cNvPr>
          <p:cNvSpPr/>
          <p:nvPr/>
        </p:nvSpPr>
        <p:spPr>
          <a:xfrm>
            <a:off x="3719744" y="0"/>
            <a:ext cx="8472257" cy="6858000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41000">
                <a:schemeClr val="tx1">
                  <a:lumMod val="85000"/>
                  <a:lumOff val="1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BFF9185-8464-D103-1345-D51AEAEB4E27}"/>
              </a:ext>
            </a:extLst>
          </p:cNvPr>
          <p:cNvSpPr txBox="1"/>
          <p:nvPr/>
        </p:nvSpPr>
        <p:spPr>
          <a:xfrm>
            <a:off x="6480097" y="1625656"/>
            <a:ext cx="519026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  <a:t>Agora que sabemos</a:t>
            </a:r>
            <a:b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</a:br>
            <a: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  <a:t>como os ataques</a:t>
            </a:r>
            <a:b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</a:br>
            <a: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  <a:t>acontecem e como</a:t>
            </a:r>
            <a:b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</a:br>
            <a: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  <a:t>mitigá-los, vamos ver</a:t>
            </a:r>
            <a:b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</a:br>
            <a: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  <a:t>quais são as características essenciais de uma</a:t>
            </a:r>
            <a:b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</a:br>
            <a: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  <a:t>solução ANTI-DDOS!</a:t>
            </a:r>
          </a:p>
        </p:txBody>
      </p:sp>
      <p:grpSp>
        <p:nvGrpSpPr>
          <p:cNvPr id="3" name="Group 1">
            <a:extLst>
              <a:ext uri="{FF2B5EF4-FFF2-40B4-BE49-F238E27FC236}">
                <a16:creationId xmlns:a16="http://schemas.microsoft.com/office/drawing/2014/main" id="{0EFAE237-219E-2CA7-0376-8D9BE88E827D}"/>
              </a:ext>
            </a:extLst>
          </p:cNvPr>
          <p:cNvGrpSpPr/>
          <p:nvPr/>
        </p:nvGrpSpPr>
        <p:grpSpPr>
          <a:xfrm>
            <a:off x="206491" y="158751"/>
            <a:ext cx="11779017" cy="431602"/>
            <a:chOff x="206491" y="158751"/>
            <a:chExt cx="11779017" cy="431602"/>
          </a:xfrm>
        </p:grpSpPr>
        <p:sp>
          <p:nvSpPr>
            <p:cNvPr id="4" name="Retângulo: Cantos Arredondados 15">
              <a:extLst>
                <a:ext uri="{FF2B5EF4-FFF2-40B4-BE49-F238E27FC236}">
                  <a16:creationId xmlns:a16="http://schemas.microsoft.com/office/drawing/2014/main" id="{0BBBA772-F428-5CA1-5852-F0517C3F4CEF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8" name="Gráfico 16">
              <a:extLst>
                <a:ext uri="{FF2B5EF4-FFF2-40B4-BE49-F238E27FC236}">
                  <a16:creationId xmlns:a16="http://schemas.microsoft.com/office/drawing/2014/main" id="{837758B7-DBEA-0F0A-DB6C-FDA590B0A1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  <p:sp>
          <p:nvSpPr>
            <p:cNvPr id="9" name="CaixaDeTexto 17">
              <a:extLst>
                <a:ext uri="{FF2B5EF4-FFF2-40B4-BE49-F238E27FC236}">
                  <a16:creationId xmlns:a16="http://schemas.microsoft.com/office/drawing/2014/main" id="{81E3A508-7A27-1565-5B43-6A8257EA32F3}"/>
                </a:ext>
              </a:extLst>
            </p:cNvPr>
            <p:cNvSpPr txBox="1"/>
            <p:nvPr/>
          </p:nvSpPr>
          <p:spPr>
            <a:xfrm>
              <a:off x="5546813" y="220664"/>
              <a:ext cx="10983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400" dirty="0">
                  <a:solidFill>
                    <a:schemeClr val="bg1"/>
                  </a:solidFill>
                  <a:latin typeface="AMX Medium" pitchFamily="2" charset="0"/>
                </a:rPr>
                <a:t>ANTI-DDOS</a:t>
              </a:r>
            </a:p>
          </p:txBody>
        </p:sp>
      </p:grpSp>
      <p:pic>
        <p:nvPicPr>
          <p:cNvPr id="10" name="Imagem 9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97CB6C8C-CAD6-4A2A-2F45-FD537C02B6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88" y="233032"/>
            <a:ext cx="698987" cy="26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87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3FC33-2E6F-5C54-B387-B760D7F2F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13">
            <a:extLst>
              <a:ext uri="{FF2B5EF4-FFF2-40B4-BE49-F238E27FC236}">
                <a16:creationId xmlns:a16="http://schemas.microsoft.com/office/drawing/2014/main" id="{29C1D68E-FFF0-FBD5-793C-92785E6406C2}"/>
              </a:ext>
            </a:extLst>
          </p:cNvPr>
          <p:cNvSpPr/>
          <p:nvPr/>
        </p:nvSpPr>
        <p:spPr>
          <a:xfrm>
            <a:off x="7445406" y="3126541"/>
            <a:ext cx="3379692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COMO FUNCIONA</a:t>
            </a:r>
          </a:p>
        </p:txBody>
      </p:sp>
      <p:sp>
        <p:nvSpPr>
          <p:cNvPr id="4" name="Retângulo: Cantos Arredondados 14">
            <a:extLst>
              <a:ext uri="{FF2B5EF4-FFF2-40B4-BE49-F238E27FC236}">
                <a16:creationId xmlns:a16="http://schemas.microsoft.com/office/drawing/2014/main" id="{634124FB-AA4D-C661-87BB-8FBA806F1C25}"/>
              </a:ext>
            </a:extLst>
          </p:cNvPr>
          <p:cNvSpPr/>
          <p:nvPr/>
        </p:nvSpPr>
        <p:spPr>
          <a:xfrm>
            <a:off x="7445405" y="3707980"/>
            <a:ext cx="3379694" cy="447675"/>
          </a:xfrm>
          <a:prstGeom prst="roundRect">
            <a:avLst>
              <a:gd name="adj" fmla="val 2504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bg1"/>
                </a:solidFill>
                <a:latin typeface="AMX Black" pitchFamily="2" charset="0"/>
                <a:sym typeface="+mn-ea"/>
              </a:rPr>
              <a:t>CARACTERÍSTICAS</a:t>
            </a:r>
          </a:p>
        </p:txBody>
      </p:sp>
      <p:sp>
        <p:nvSpPr>
          <p:cNvPr id="5" name="Retângulo: Cantos Arredondados 15">
            <a:extLst>
              <a:ext uri="{FF2B5EF4-FFF2-40B4-BE49-F238E27FC236}">
                <a16:creationId xmlns:a16="http://schemas.microsoft.com/office/drawing/2014/main" id="{D0360EA1-8250-4529-B30A-645FF09AD0D8}"/>
              </a:ext>
            </a:extLst>
          </p:cNvPr>
          <p:cNvSpPr/>
          <p:nvPr/>
        </p:nvSpPr>
        <p:spPr>
          <a:xfrm>
            <a:off x="7445406" y="4289419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BENEFÍCIOS</a:t>
            </a:r>
          </a:p>
        </p:txBody>
      </p:sp>
      <p:sp>
        <p:nvSpPr>
          <p:cNvPr id="6" name="Retângulo: Cantos Arredondados 15">
            <a:extLst>
              <a:ext uri="{FF2B5EF4-FFF2-40B4-BE49-F238E27FC236}">
                <a16:creationId xmlns:a16="http://schemas.microsoft.com/office/drawing/2014/main" id="{2930600E-174C-80A7-0792-EA1CDC7ABFAE}"/>
              </a:ext>
            </a:extLst>
          </p:cNvPr>
          <p:cNvSpPr/>
          <p:nvPr/>
        </p:nvSpPr>
        <p:spPr>
          <a:xfrm>
            <a:off x="7445406" y="4870858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PÚBLICO</a:t>
            </a:r>
          </a:p>
        </p:txBody>
      </p:sp>
      <p:sp>
        <p:nvSpPr>
          <p:cNvPr id="7" name="Retângulo: Cantos Arredondados 13">
            <a:extLst>
              <a:ext uri="{FF2B5EF4-FFF2-40B4-BE49-F238E27FC236}">
                <a16:creationId xmlns:a16="http://schemas.microsoft.com/office/drawing/2014/main" id="{98475243-0199-FCC0-7761-54D0EAB31B80}"/>
              </a:ext>
            </a:extLst>
          </p:cNvPr>
          <p:cNvSpPr/>
          <p:nvPr/>
        </p:nvSpPr>
        <p:spPr>
          <a:xfrm>
            <a:off x="7445406" y="2545102"/>
            <a:ext cx="3379692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DEFINIÇÃO</a:t>
            </a:r>
          </a:p>
        </p:txBody>
      </p:sp>
      <p:sp>
        <p:nvSpPr>
          <p:cNvPr id="2" name="Retângulo: Cantos Arredondados 15">
            <a:extLst>
              <a:ext uri="{FF2B5EF4-FFF2-40B4-BE49-F238E27FC236}">
                <a16:creationId xmlns:a16="http://schemas.microsoft.com/office/drawing/2014/main" id="{8196F95B-7D9A-105F-C4A1-341E61847AB2}"/>
              </a:ext>
            </a:extLst>
          </p:cNvPr>
          <p:cNvSpPr/>
          <p:nvPr/>
        </p:nvSpPr>
        <p:spPr>
          <a:xfrm>
            <a:off x="7445405" y="5452297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POLÍTICA COMERCIAL</a:t>
            </a:r>
          </a:p>
        </p:txBody>
      </p:sp>
      <p:sp>
        <p:nvSpPr>
          <p:cNvPr id="9" name="Retângulo: Cantos Arredondados 15">
            <a:extLst>
              <a:ext uri="{FF2B5EF4-FFF2-40B4-BE49-F238E27FC236}">
                <a16:creationId xmlns:a16="http://schemas.microsoft.com/office/drawing/2014/main" id="{E2513847-D09D-57F0-6EAC-0BC3F42E50EA}"/>
              </a:ext>
            </a:extLst>
          </p:cNvPr>
          <p:cNvSpPr/>
          <p:nvPr/>
        </p:nvSpPr>
        <p:spPr>
          <a:xfrm>
            <a:off x="7445404" y="6033736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ATIVAÇÃO</a:t>
            </a:r>
          </a:p>
        </p:txBody>
      </p:sp>
    </p:spTree>
    <p:extLst>
      <p:ext uri="{BB962C8B-B14F-4D97-AF65-F5344CB8AC3E}">
        <p14:creationId xmlns:p14="http://schemas.microsoft.com/office/powerpoint/2010/main" val="329946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3B34A4-F1E5-A8ED-567A-9228C525F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9436140-4D4F-42F9-C9C1-B4998F857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" t="110" r="-24620" b="2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CFA04B07-F2F9-A449-58FB-62699974C04D}"/>
              </a:ext>
            </a:extLst>
          </p:cNvPr>
          <p:cNvSpPr/>
          <p:nvPr/>
        </p:nvSpPr>
        <p:spPr>
          <a:xfrm>
            <a:off x="3719744" y="0"/>
            <a:ext cx="8472257" cy="6858000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41000">
                <a:schemeClr val="tx1">
                  <a:lumMod val="85000"/>
                  <a:lumOff val="1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A91E448-9BF5-60F9-1AB2-393DD734DC7E}"/>
              </a:ext>
            </a:extLst>
          </p:cNvPr>
          <p:cNvSpPr txBox="1"/>
          <p:nvPr/>
        </p:nvSpPr>
        <p:spPr>
          <a:xfrm>
            <a:off x="6480097" y="2397948"/>
            <a:ext cx="461699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  <a:t>Vamos descobrir agora</a:t>
            </a:r>
            <a:b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</a:br>
            <a: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  <a:t>o que uma </a:t>
            </a:r>
            <a:r>
              <a:rPr lang="pt-BR" sz="3200" b="1" dirty="0">
                <a:solidFill>
                  <a:srgbClr val="24C61C"/>
                </a:solidFill>
                <a:latin typeface="AMX Medium" pitchFamily="2" charset="0"/>
              </a:rPr>
              <a:t>solução</a:t>
            </a:r>
            <a:br>
              <a:rPr lang="pt-BR" sz="3200" b="1" dirty="0">
                <a:solidFill>
                  <a:srgbClr val="24C61C"/>
                </a:solidFill>
                <a:latin typeface="AMX Medium" pitchFamily="2" charset="0"/>
              </a:rPr>
            </a:br>
            <a:r>
              <a:rPr lang="pt-BR" sz="3200" b="1" dirty="0">
                <a:solidFill>
                  <a:srgbClr val="24C61C"/>
                </a:solidFill>
                <a:latin typeface="AMX Medium" pitchFamily="2" charset="0"/>
              </a:rPr>
              <a:t>eficiente de </a:t>
            </a:r>
            <a:r>
              <a:rPr lang="pt-BR" sz="3200" b="1" dirty="0" err="1">
                <a:solidFill>
                  <a:srgbClr val="24C61C"/>
                </a:solidFill>
                <a:latin typeface="AMX Medium" pitchFamily="2" charset="0"/>
              </a:rPr>
              <a:t>ANTI-DDoS</a:t>
            </a:r>
            <a:r>
              <a:rPr lang="pt-BR" sz="3200" b="1" dirty="0">
                <a:solidFill>
                  <a:srgbClr val="24C61C"/>
                </a:solidFill>
                <a:latin typeface="AMX Medium" pitchFamily="2" charset="0"/>
              </a:rPr>
              <a:t> </a:t>
            </a:r>
            <a: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  <a:t>deve oferecer.</a:t>
            </a:r>
          </a:p>
        </p:txBody>
      </p:sp>
      <p:grpSp>
        <p:nvGrpSpPr>
          <p:cNvPr id="3" name="Group 1">
            <a:extLst>
              <a:ext uri="{FF2B5EF4-FFF2-40B4-BE49-F238E27FC236}">
                <a16:creationId xmlns:a16="http://schemas.microsoft.com/office/drawing/2014/main" id="{1C7F80C8-4A81-9A45-24D1-C4C70C89EF76}"/>
              </a:ext>
            </a:extLst>
          </p:cNvPr>
          <p:cNvGrpSpPr/>
          <p:nvPr/>
        </p:nvGrpSpPr>
        <p:grpSpPr>
          <a:xfrm>
            <a:off x="206491" y="158751"/>
            <a:ext cx="11779017" cy="431602"/>
            <a:chOff x="206491" y="158751"/>
            <a:chExt cx="11779017" cy="431602"/>
          </a:xfrm>
        </p:grpSpPr>
        <p:sp>
          <p:nvSpPr>
            <p:cNvPr id="4" name="Retângulo: Cantos Arredondados 15">
              <a:extLst>
                <a:ext uri="{FF2B5EF4-FFF2-40B4-BE49-F238E27FC236}">
                  <a16:creationId xmlns:a16="http://schemas.microsoft.com/office/drawing/2014/main" id="{6A6F4F8E-0C43-748E-403C-6D029A2E80E1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8" name="Gráfico 16">
              <a:extLst>
                <a:ext uri="{FF2B5EF4-FFF2-40B4-BE49-F238E27FC236}">
                  <a16:creationId xmlns:a16="http://schemas.microsoft.com/office/drawing/2014/main" id="{78C7FD3E-3C7C-185C-EC24-B645CC4798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  <p:sp>
          <p:nvSpPr>
            <p:cNvPr id="9" name="CaixaDeTexto 17">
              <a:extLst>
                <a:ext uri="{FF2B5EF4-FFF2-40B4-BE49-F238E27FC236}">
                  <a16:creationId xmlns:a16="http://schemas.microsoft.com/office/drawing/2014/main" id="{C662BE7D-4DB8-F5B4-45E3-1B1D609A37F3}"/>
                </a:ext>
              </a:extLst>
            </p:cNvPr>
            <p:cNvSpPr txBox="1"/>
            <p:nvPr/>
          </p:nvSpPr>
          <p:spPr>
            <a:xfrm>
              <a:off x="5546813" y="220664"/>
              <a:ext cx="10983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400" dirty="0">
                  <a:solidFill>
                    <a:schemeClr val="bg1"/>
                  </a:solidFill>
                  <a:latin typeface="AMX Medium" pitchFamily="2" charset="0"/>
                </a:rPr>
                <a:t>ANTI-DDOS</a:t>
              </a:r>
            </a:p>
          </p:txBody>
        </p:sp>
      </p:grpSp>
      <p:pic>
        <p:nvPicPr>
          <p:cNvPr id="10" name="Imagem 9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9FE0C610-6027-8BFA-F7D0-B2A6C42E78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88" y="233032"/>
            <a:ext cx="698987" cy="26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07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3A6435-4F4D-D653-1B47-4D37A8AC5C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1">
            <a:extLst>
              <a:ext uri="{FF2B5EF4-FFF2-40B4-BE49-F238E27FC236}">
                <a16:creationId xmlns:a16="http://schemas.microsoft.com/office/drawing/2014/main" id="{7C5A8EDE-A7F6-C34C-91E6-810C13ED104D}"/>
              </a:ext>
            </a:extLst>
          </p:cNvPr>
          <p:cNvSpPr/>
          <p:nvPr/>
        </p:nvSpPr>
        <p:spPr>
          <a:xfrm>
            <a:off x="206492" y="868827"/>
            <a:ext cx="7194550" cy="909835"/>
          </a:xfrm>
          <a:prstGeom prst="roundRect">
            <a:avLst>
              <a:gd name="adj" fmla="val 14815"/>
            </a:avLst>
          </a:prstGeom>
          <a:gradFill>
            <a:gsLst>
              <a:gs pos="55000">
                <a:schemeClr val="bg1">
                  <a:lumMod val="95000"/>
                </a:schemeClr>
              </a:gs>
              <a:gs pos="89000">
                <a:schemeClr val="bg2">
                  <a:lumMod val="9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/>
          <a:lstStyle/>
          <a:p>
            <a:r>
              <a:rPr lang="pt-BR" altLang="en-US" sz="3200" dirty="0">
                <a:solidFill>
                  <a:schemeClr val="tx1"/>
                </a:solidFill>
                <a:latin typeface="AMX Black" pitchFamily="2" charset="0"/>
              </a:rPr>
              <a:t>Características do </a:t>
            </a:r>
            <a:r>
              <a:rPr lang="pt-BR" altLang="en-US" sz="3200" dirty="0" err="1">
                <a:solidFill>
                  <a:schemeClr val="tx1"/>
                </a:solidFill>
                <a:latin typeface="AMX Black" pitchFamily="2" charset="0"/>
              </a:rPr>
              <a:t>Anti-DDoS</a:t>
            </a:r>
            <a:endParaRPr lang="pt-BR" altLang="en-US" sz="3200" dirty="0">
              <a:solidFill>
                <a:schemeClr val="tx1"/>
              </a:solidFill>
              <a:latin typeface="AMX Black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46B57E5-65B0-C20D-65F2-7B0FD9A708DD}"/>
              </a:ext>
            </a:extLst>
          </p:cNvPr>
          <p:cNvSpPr txBox="1"/>
          <p:nvPr/>
        </p:nvSpPr>
        <p:spPr>
          <a:xfrm>
            <a:off x="996216" y="4092820"/>
            <a:ext cx="313243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/>
              <a:t>Proteção Volumétrica</a:t>
            </a:r>
            <a:br>
              <a:rPr lang="pt-BR" dirty="0"/>
            </a:br>
            <a:r>
              <a:rPr lang="pt-BR" dirty="0"/>
              <a:t>Proteger redes e servidores contra inundações massivas de tráfego que visam esgotar a banda disponível.</a:t>
            </a:r>
            <a:endParaRPr lang="en-US" dirty="0">
              <a:solidFill>
                <a:schemeClr val="bg2">
                  <a:lumMod val="25000"/>
                </a:schemeClr>
              </a:solidFill>
              <a:latin typeface="AMX" pitchFamily="2" charset="77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53794B55-ECE4-9993-5D91-8CBFA530DCBA}"/>
              </a:ext>
            </a:extLst>
          </p:cNvPr>
          <p:cNvGrpSpPr/>
          <p:nvPr/>
        </p:nvGrpSpPr>
        <p:grpSpPr>
          <a:xfrm>
            <a:off x="1848263" y="2362953"/>
            <a:ext cx="1560976" cy="1560976"/>
            <a:chOff x="5949029" y="1517736"/>
            <a:chExt cx="1181076" cy="1181076"/>
          </a:xfrm>
        </p:grpSpPr>
        <p:grpSp>
          <p:nvGrpSpPr>
            <p:cNvPr id="54" name="Agrupar 22">
              <a:extLst>
                <a:ext uri="{FF2B5EF4-FFF2-40B4-BE49-F238E27FC236}">
                  <a16:creationId xmlns:a16="http://schemas.microsoft.com/office/drawing/2014/main" id="{FCB8099A-4245-6C8E-D029-349F030CDE4A}"/>
                </a:ext>
              </a:extLst>
            </p:cNvPr>
            <p:cNvGrpSpPr/>
            <p:nvPr/>
          </p:nvGrpSpPr>
          <p:grpSpPr>
            <a:xfrm>
              <a:off x="5949029" y="1517736"/>
              <a:ext cx="1181076" cy="1181076"/>
              <a:chOff x="6876653" y="936137"/>
              <a:chExt cx="1704975" cy="1704975"/>
            </a:xfrm>
          </p:grpSpPr>
          <p:sp>
            <p:nvSpPr>
              <p:cNvPr id="56" name="Elipse 14">
                <a:extLst>
                  <a:ext uri="{FF2B5EF4-FFF2-40B4-BE49-F238E27FC236}">
                    <a16:creationId xmlns:a16="http://schemas.microsoft.com/office/drawing/2014/main" id="{3766A60C-76F3-CA73-E8C7-9A18D1B2683E}"/>
                  </a:ext>
                </a:extLst>
              </p:cNvPr>
              <p:cNvSpPr/>
              <p:nvPr/>
            </p:nvSpPr>
            <p:spPr>
              <a:xfrm>
                <a:off x="6876653" y="936137"/>
                <a:ext cx="1704975" cy="1704975"/>
              </a:xfrm>
              <a:prstGeom prst="ellipse">
                <a:avLst/>
              </a:prstGeom>
              <a:solidFill>
                <a:srgbClr val="24C61C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  <p:sp>
            <p:nvSpPr>
              <p:cNvPr id="57" name="Elipse 15">
                <a:extLst>
                  <a:ext uri="{FF2B5EF4-FFF2-40B4-BE49-F238E27FC236}">
                    <a16:creationId xmlns:a16="http://schemas.microsoft.com/office/drawing/2014/main" id="{6FED5149-A2A5-80A5-8DC5-74CD146DECC3}"/>
                  </a:ext>
                </a:extLst>
              </p:cNvPr>
              <p:cNvSpPr/>
              <p:nvPr/>
            </p:nvSpPr>
            <p:spPr>
              <a:xfrm>
                <a:off x="6993245" y="1052729"/>
                <a:ext cx="1471789" cy="1471789"/>
              </a:xfrm>
              <a:prstGeom prst="ellipse">
                <a:avLst/>
              </a:prstGeom>
              <a:solidFill>
                <a:srgbClr val="24C61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</p:grpSp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81643564-A2C7-B835-0B1A-E8CF09CAA3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6336293" y="1784087"/>
              <a:ext cx="406545" cy="598567"/>
            </a:xfrm>
            <a:prstGeom prst="rect">
              <a:avLst/>
            </a:prstGeom>
          </p:spPr>
        </p:pic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BE05E721-4BC4-3F9A-02FD-C4B4C527FF9B}"/>
              </a:ext>
            </a:extLst>
          </p:cNvPr>
          <p:cNvSpPr txBox="1"/>
          <p:nvPr/>
        </p:nvSpPr>
        <p:spPr>
          <a:xfrm>
            <a:off x="4641021" y="4092820"/>
            <a:ext cx="29099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Monitoramento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b="1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Contínuo</a:t>
            </a:r>
            <a:endParaRPr lang="en-US" b="1" dirty="0">
              <a:solidFill>
                <a:schemeClr val="bg2">
                  <a:lumMod val="25000"/>
                </a:schemeClr>
              </a:solidFill>
              <a:latin typeface="AMX" pitchFamily="2" charset="77"/>
            </a:endParaRPr>
          </a:p>
          <a:p>
            <a:pPr algn="ctr"/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Detecta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anomalias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no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tráfego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em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tempo real.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2CA5F16B-3F30-29D5-7B86-AAC48E48848D}"/>
              </a:ext>
            </a:extLst>
          </p:cNvPr>
          <p:cNvGrpSpPr/>
          <p:nvPr/>
        </p:nvGrpSpPr>
        <p:grpSpPr>
          <a:xfrm>
            <a:off x="5315512" y="2362953"/>
            <a:ext cx="1560976" cy="1560976"/>
            <a:chOff x="5949029" y="1517736"/>
            <a:chExt cx="1181076" cy="1181076"/>
          </a:xfrm>
        </p:grpSpPr>
        <p:grpSp>
          <p:nvGrpSpPr>
            <p:cNvPr id="60" name="Agrupar 22">
              <a:extLst>
                <a:ext uri="{FF2B5EF4-FFF2-40B4-BE49-F238E27FC236}">
                  <a16:creationId xmlns:a16="http://schemas.microsoft.com/office/drawing/2014/main" id="{EDDE2250-BA8D-B506-0C4A-C801D3C5DA6F}"/>
                </a:ext>
              </a:extLst>
            </p:cNvPr>
            <p:cNvGrpSpPr/>
            <p:nvPr/>
          </p:nvGrpSpPr>
          <p:grpSpPr>
            <a:xfrm>
              <a:off x="5949029" y="1517736"/>
              <a:ext cx="1181076" cy="1181076"/>
              <a:chOff x="6876653" y="936137"/>
              <a:chExt cx="1704975" cy="1704975"/>
            </a:xfrm>
          </p:grpSpPr>
          <p:sp>
            <p:nvSpPr>
              <p:cNvPr id="62" name="Elipse 14">
                <a:extLst>
                  <a:ext uri="{FF2B5EF4-FFF2-40B4-BE49-F238E27FC236}">
                    <a16:creationId xmlns:a16="http://schemas.microsoft.com/office/drawing/2014/main" id="{373573D2-D519-536C-0694-E5253D1EC5F1}"/>
                  </a:ext>
                </a:extLst>
              </p:cNvPr>
              <p:cNvSpPr/>
              <p:nvPr/>
            </p:nvSpPr>
            <p:spPr>
              <a:xfrm>
                <a:off x="6876653" y="936137"/>
                <a:ext cx="1704975" cy="1704975"/>
              </a:xfrm>
              <a:prstGeom prst="ellipse">
                <a:avLst/>
              </a:prstGeom>
              <a:solidFill>
                <a:srgbClr val="24C61C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  <p:sp>
            <p:nvSpPr>
              <p:cNvPr id="63" name="Elipse 15">
                <a:extLst>
                  <a:ext uri="{FF2B5EF4-FFF2-40B4-BE49-F238E27FC236}">
                    <a16:creationId xmlns:a16="http://schemas.microsoft.com/office/drawing/2014/main" id="{30EC88BB-4DEA-06E4-5899-2032FEE82F8F}"/>
                  </a:ext>
                </a:extLst>
              </p:cNvPr>
              <p:cNvSpPr/>
              <p:nvPr/>
            </p:nvSpPr>
            <p:spPr>
              <a:xfrm>
                <a:off x="6993245" y="1052729"/>
                <a:ext cx="1471789" cy="1471789"/>
              </a:xfrm>
              <a:prstGeom prst="ellipse">
                <a:avLst/>
              </a:prstGeom>
              <a:solidFill>
                <a:srgbClr val="24C61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</p:grpSp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89EF3998-1DF3-7329-BFF1-0A2B61E748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6225682" y="1798807"/>
              <a:ext cx="627769" cy="618927"/>
            </a:xfrm>
            <a:prstGeom prst="rect">
              <a:avLst/>
            </a:prstGeom>
          </p:spPr>
        </p:pic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57416E7D-15CB-BDB7-8C6F-2ED934592950}"/>
              </a:ext>
            </a:extLst>
          </p:cNvPr>
          <p:cNvSpPr txBox="1"/>
          <p:nvPr/>
        </p:nvSpPr>
        <p:spPr>
          <a:xfrm>
            <a:off x="8393399" y="4092820"/>
            <a:ext cx="233970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Respostas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b="1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Rápidas</a:t>
            </a:r>
            <a:endParaRPr lang="en-US" b="1" dirty="0">
              <a:solidFill>
                <a:schemeClr val="bg2">
                  <a:lumMod val="25000"/>
                </a:schemeClr>
              </a:solidFill>
              <a:latin typeface="AMX" pitchFamily="2" charset="77"/>
            </a:endParaRPr>
          </a:p>
          <a:p>
            <a:pPr algn="ctr"/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Mitigação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automática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de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ataques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em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poucos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minutos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.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BEF28163-2A1E-1E98-9CC4-011D4F604C5E}"/>
              </a:ext>
            </a:extLst>
          </p:cNvPr>
          <p:cNvGrpSpPr/>
          <p:nvPr/>
        </p:nvGrpSpPr>
        <p:grpSpPr>
          <a:xfrm>
            <a:off x="8782763" y="2362953"/>
            <a:ext cx="1560976" cy="1560976"/>
            <a:chOff x="5949029" y="1517736"/>
            <a:chExt cx="1181076" cy="1181076"/>
          </a:xfrm>
        </p:grpSpPr>
        <p:grpSp>
          <p:nvGrpSpPr>
            <p:cNvPr id="66" name="Agrupar 22">
              <a:extLst>
                <a:ext uri="{FF2B5EF4-FFF2-40B4-BE49-F238E27FC236}">
                  <a16:creationId xmlns:a16="http://schemas.microsoft.com/office/drawing/2014/main" id="{9DBB738D-FE1C-FB14-CBDD-24667E99E077}"/>
                </a:ext>
              </a:extLst>
            </p:cNvPr>
            <p:cNvGrpSpPr/>
            <p:nvPr/>
          </p:nvGrpSpPr>
          <p:grpSpPr>
            <a:xfrm>
              <a:off x="5949029" y="1517736"/>
              <a:ext cx="1181076" cy="1181076"/>
              <a:chOff x="6876653" y="936137"/>
              <a:chExt cx="1704975" cy="1704975"/>
            </a:xfrm>
          </p:grpSpPr>
          <p:sp>
            <p:nvSpPr>
              <p:cNvPr id="68" name="Elipse 14">
                <a:extLst>
                  <a:ext uri="{FF2B5EF4-FFF2-40B4-BE49-F238E27FC236}">
                    <a16:creationId xmlns:a16="http://schemas.microsoft.com/office/drawing/2014/main" id="{EFDB8897-4473-B39F-E8FF-4D863E9EA1B0}"/>
                  </a:ext>
                </a:extLst>
              </p:cNvPr>
              <p:cNvSpPr/>
              <p:nvPr/>
            </p:nvSpPr>
            <p:spPr>
              <a:xfrm>
                <a:off x="6876653" y="936137"/>
                <a:ext cx="1704975" cy="1704975"/>
              </a:xfrm>
              <a:prstGeom prst="ellipse">
                <a:avLst/>
              </a:prstGeom>
              <a:solidFill>
                <a:srgbClr val="24C61C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  <p:sp>
            <p:nvSpPr>
              <p:cNvPr id="69" name="Elipse 15">
                <a:extLst>
                  <a:ext uri="{FF2B5EF4-FFF2-40B4-BE49-F238E27FC236}">
                    <a16:creationId xmlns:a16="http://schemas.microsoft.com/office/drawing/2014/main" id="{91438F1F-FD35-7CC0-180B-D1669F5A5F9F}"/>
                  </a:ext>
                </a:extLst>
              </p:cNvPr>
              <p:cNvSpPr/>
              <p:nvPr/>
            </p:nvSpPr>
            <p:spPr>
              <a:xfrm>
                <a:off x="6993245" y="1052729"/>
                <a:ext cx="1471789" cy="1471789"/>
              </a:xfrm>
              <a:prstGeom prst="ellipse">
                <a:avLst/>
              </a:prstGeom>
              <a:solidFill>
                <a:srgbClr val="24C61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</p:grpSp>
        <p:pic>
          <p:nvPicPr>
            <p:cNvPr id="67" name="Graphic 66">
              <a:extLst>
                <a:ext uri="{FF2B5EF4-FFF2-40B4-BE49-F238E27FC236}">
                  <a16:creationId xmlns:a16="http://schemas.microsoft.com/office/drawing/2014/main" id="{850CDE8E-5927-23E1-52A4-C09ACDB4B34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6129392" y="1833889"/>
              <a:ext cx="726309" cy="5487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4589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/>
      <p:bldP spid="58" grpId="0"/>
      <p:bldP spid="6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C7471E-613F-42F6-A250-264FB1E69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1">
            <a:extLst>
              <a:ext uri="{FF2B5EF4-FFF2-40B4-BE49-F238E27FC236}">
                <a16:creationId xmlns:a16="http://schemas.microsoft.com/office/drawing/2014/main" id="{0490C8EF-8AC7-08E0-E86C-C8FC0036E562}"/>
              </a:ext>
            </a:extLst>
          </p:cNvPr>
          <p:cNvSpPr/>
          <p:nvPr/>
        </p:nvSpPr>
        <p:spPr>
          <a:xfrm>
            <a:off x="206492" y="868827"/>
            <a:ext cx="7194550" cy="909835"/>
          </a:xfrm>
          <a:prstGeom prst="roundRect">
            <a:avLst>
              <a:gd name="adj" fmla="val 14815"/>
            </a:avLst>
          </a:prstGeom>
          <a:gradFill>
            <a:gsLst>
              <a:gs pos="55000">
                <a:schemeClr val="bg1">
                  <a:lumMod val="95000"/>
                </a:schemeClr>
              </a:gs>
              <a:gs pos="89000">
                <a:schemeClr val="bg2">
                  <a:lumMod val="9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/>
          <a:lstStyle/>
          <a:p>
            <a:r>
              <a:rPr lang="pt-BR" altLang="en-US" sz="3200" dirty="0">
                <a:solidFill>
                  <a:schemeClr val="tx1"/>
                </a:solidFill>
                <a:latin typeface="AMX Black" pitchFamily="2" charset="0"/>
              </a:rPr>
              <a:t>Características do </a:t>
            </a:r>
            <a:r>
              <a:rPr lang="pt-BR" altLang="en-US" sz="3200" dirty="0" err="1">
                <a:solidFill>
                  <a:schemeClr val="tx1"/>
                </a:solidFill>
                <a:latin typeface="AMX Black" pitchFamily="2" charset="0"/>
              </a:rPr>
              <a:t>Anti-DDoS</a:t>
            </a:r>
            <a:endParaRPr lang="pt-BR" altLang="en-US" sz="3200" dirty="0">
              <a:solidFill>
                <a:schemeClr val="tx1"/>
              </a:solidFill>
              <a:latin typeface="AMX Black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B865B6A-853A-5B12-CFE8-4133825EFC87}"/>
              </a:ext>
            </a:extLst>
          </p:cNvPr>
          <p:cNvSpPr txBox="1"/>
          <p:nvPr/>
        </p:nvSpPr>
        <p:spPr>
          <a:xfrm>
            <a:off x="996216" y="4092820"/>
            <a:ext cx="326506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Escalabilidade</a:t>
            </a:r>
            <a:endParaRPr lang="en-US" dirty="0">
              <a:solidFill>
                <a:schemeClr val="bg2">
                  <a:lumMod val="25000"/>
                </a:schemeClr>
              </a:solidFill>
              <a:latin typeface="AMX" pitchFamily="2" charset="77"/>
            </a:endParaRPr>
          </a:p>
          <a:p>
            <a:pPr algn="ctr"/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Capacidade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de lidar com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ataques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de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diferentes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tamanhos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e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complexidades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.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BAF2EC6-595C-3DB0-B7E4-FAF31B811218}"/>
              </a:ext>
            </a:extLst>
          </p:cNvPr>
          <p:cNvGrpSpPr/>
          <p:nvPr/>
        </p:nvGrpSpPr>
        <p:grpSpPr>
          <a:xfrm>
            <a:off x="1848263" y="2362953"/>
            <a:ext cx="1560976" cy="1560976"/>
            <a:chOff x="5949029" y="1517736"/>
            <a:chExt cx="1181076" cy="1181076"/>
          </a:xfrm>
        </p:grpSpPr>
        <p:grpSp>
          <p:nvGrpSpPr>
            <p:cNvPr id="54" name="Agrupar 22">
              <a:extLst>
                <a:ext uri="{FF2B5EF4-FFF2-40B4-BE49-F238E27FC236}">
                  <a16:creationId xmlns:a16="http://schemas.microsoft.com/office/drawing/2014/main" id="{2E73B5DC-895B-ADD0-3FF3-A78C46B50A69}"/>
                </a:ext>
              </a:extLst>
            </p:cNvPr>
            <p:cNvGrpSpPr/>
            <p:nvPr/>
          </p:nvGrpSpPr>
          <p:grpSpPr>
            <a:xfrm>
              <a:off x="5949029" y="1517736"/>
              <a:ext cx="1181076" cy="1181076"/>
              <a:chOff x="6876653" y="936137"/>
              <a:chExt cx="1704975" cy="1704975"/>
            </a:xfrm>
          </p:grpSpPr>
          <p:sp>
            <p:nvSpPr>
              <p:cNvPr id="56" name="Elipse 14">
                <a:extLst>
                  <a:ext uri="{FF2B5EF4-FFF2-40B4-BE49-F238E27FC236}">
                    <a16:creationId xmlns:a16="http://schemas.microsoft.com/office/drawing/2014/main" id="{2C99BD4D-D08D-167F-BFFE-454892F42DD4}"/>
                  </a:ext>
                </a:extLst>
              </p:cNvPr>
              <p:cNvSpPr/>
              <p:nvPr/>
            </p:nvSpPr>
            <p:spPr>
              <a:xfrm>
                <a:off x="6876653" y="936137"/>
                <a:ext cx="1704975" cy="1704975"/>
              </a:xfrm>
              <a:prstGeom prst="ellipse">
                <a:avLst/>
              </a:prstGeom>
              <a:solidFill>
                <a:srgbClr val="24C61C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  <p:sp>
            <p:nvSpPr>
              <p:cNvPr id="57" name="Elipse 15">
                <a:extLst>
                  <a:ext uri="{FF2B5EF4-FFF2-40B4-BE49-F238E27FC236}">
                    <a16:creationId xmlns:a16="http://schemas.microsoft.com/office/drawing/2014/main" id="{8DE5733B-B0BA-878E-DB0B-09AE81C01F42}"/>
                  </a:ext>
                </a:extLst>
              </p:cNvPr>
              <p:cNvSpPr/>
              <p:nvPr/>
            </p:nvSpPr>
            <p:spPr>
              <a:xfrm>
                <a:off x="6993245" y="1052729"/>
                <a:ext cx="1471789" cy="1471789"/>
              </a:xfrm>
              <a:prstGeom prst="ellipse">
                <a:avLst/>
              </a:prstGeom>
              <a:solidFill>
                <a:srgbClr val="24C61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</p:grpSp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DC307C54-9D33-8893-5E76-E221376C0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6217873" y="1863262"/>
              <a:ext cx="643387" cy="490022"/>
            </a:xfrm>
            <a:prstGeom prst="rect">
              <a:avLst/>
            </a:prstGeom>
          </p:spPr>
        </p:pic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6EA10AAD-571C-5F01-2350-B4ADFDF61465}"/>
              </a:ext>
            </a:extLst>
          </p:cNvPr>
          <p:cNvSpPr txBox="1"/>
          <p:nvPr/>
        </p:nvSpPr>
        <p:spPr>
          <a:xfrm>
            <a:off x="4790958" y="4092820"/>
            <a:ext cx="261008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Centros de </a:t>
            </a:r>
            <a:r>
              <a:rPr lang="en-US" b="1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Limpeza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b="1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Distribuídos</a:t>
            </a:r>
            <a:endParaRPr lang="en-US" b="1" dirty="0">
              <a:solidFill>
                <a:schemeClr val="bg2">
                  <a:lumMod val="25000"/>
                </a:schemeClr>
              </a:solidFill>
              <a:latin typeface="AMX" pitchFamily="2" charset="77"/>
            </a:endParaRPr>
          </a:p>
          <a:p>
            <a:pPr algn="ctr"/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Infraestrutura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robusta para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filtrar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e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eliminar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tráfego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malicioso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.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1ACE474-0F08-E4B9-6474-47AD2806D6CB}"/>
              </a:ext>
            </a:extLst>
          </p:cNvPr>
          <p:cNvGrpSpPr/>
          <p:nvPr/>
        </p:nvGrpSpPr>
        <p:grpSpPr>
          <a:xfrm>
            <a:off x="5315512" y="2362953"/>
            <a:ext cx="1560976" cy="1560976"/>
            <a:chOff x="5949029" y="1517736"/>
            <a:chExt cx="1181076" cy="1181076"/>
          </a:xfrm>
        </p:grpSpPr>
        <p:grpSp>
          <p:nvGrpSpPr>
            <p:cNvPr id="60" name="Agrupar 22">
              <a:extLst>
                <a:ext uri="{FF2B5EF4-FFF2-40B4-BE49-F238E27FC236}">
                  <a16:creationId xmlns:a16="http://schemas.microsoft.com/office/drawing/2014/main" id="{DFC21856-FB1B-508F-D183-4CFF2F4F1500}"/>
                </a:ext>
              </a:extLst>
            </p:cNvPr>
            <p:cNvGrpSpPr/>
            <p:nvPr/>
          </p:nvGrpSpPr>
          <p:grpSpPr>
            <a:xfrm>
              <a:off x="5949029" y="1517736"/>
              <a:ext cx="1181076" cy="1181076"/>
              <a:chOff x="6876653" y="936137"/>
              <a:chExt cx="1704975" cy="1704975"/>
            </a:xfrm>
          </p:grpSpPr>
          <p:sp>
            <p:nvSpPr>
              <p:cNvPr id="62" name="Elipse 14">
                <a:extLst>
                  <a:ext uri="{FF2B5EF4-FFF2-40B4-BE49-F238E27FC236}">
                    <a16:creationId xmlns:a16="http://schemas.microsoft.com/office/drawing/2014/main" id="{38DB280C-7CB7-CE13-82C9-1AE384BFC7EE}"/>
                  </a:ext>
                </a:extLst>
              </p:cNvPr>
              <p:cNvSpPr/>
              <p:nvPr/>
            </p:nvSpPr>
            <p:spPr>
              <a:xfrm>
                <a:off x="6876653" y="936137"/>
                <a:ext cx="1704975" cy="1704975"/>
              </a:xfrm>
              <a:prstGeom prst="ellipse">
                <a:avLst/>
              </a:prstGeom>
              <a:solidFill>
                <a:srgbClr val="24C61C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  <p:sp>
            <p:nvSpPr>
              <p:cNvPr id="63" name="Elipse 15">
                <a:extLst>
                  <a:ext uri="{FF2B5EF4-FFF2-40B4-BE49-F238E27FC236}">
                    <a16:creationId xmlns:a16="http://schemas.microsoft.com/office/drawing/2014/main" id="{C1272573-EDF6-8E2F-A444-70B32B2AB390}"/>
                  </a:ext>
                </a:extLst>
              </p:cNvPr>
              <p:cNvSpPr/>
              <p:nvPr/>
            </p:nvSpPr>
            <p:spPr>
              <a:xfrm>
                <a:off x="6993245" y="1052729"/>
                <a:ext cx="1471789" cy="1471789"/>
              </a:xfrm>
              <a:prstGeom prst="ellipse">
                <a:avLst/>
              </a:prstGeom>
              <a:solidFill>
                <a:srgbClr val="24C61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</p:grpSp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E786E087-6180-C9C4-1F6E-ED8301DDF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6302227" y="1809038"/>
              <a:ext cx="474677" cy="598466"/>
            </a:xfrm>
            <a:prstGeom prst="rect">
              <a:avLst/>
            </a:prstGeom>
          </p:spPr>
        </p:pic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33FFAF52-CED2-938C-0C7A-BEA84835A9E5}"/>
              </a:ext>
            </a:extLst>
          </p:cNvPr>
          <p:cNvSpPr txBox="1"/>
          <p:nvPr/>
        </p:nvSpPr>
        <p:spPr>
          <a:xfrm>
            <a:off x="8393399" y="4092820"/>
            <a:ext cx="233970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Suporte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b="1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Especializado</a:t>
            </a:r>
            <a:endParaRPr lang="en-US" dirty="0">
              <a:solidFill>
                <a:schemeClr val="bg2">
                  <a:lumMod val="25000"/>
                </a:schemeClr>
              </a:solidFill>
              <a:latin typeface="AMX" pitchFamily="2" charset="77"/>
            </a:endParaRPr>
          </a:p>
          <a:p>
            <a:pPr algn="ctr"/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Equipes de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segurança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disponíveis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24/7 para lidar com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incidentes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.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B04CCE87-309B-4300-C9B0-81E14FD6352C}"/>
              </a:ext>
            </a:extLst>
          </p:cNvPr>
          <p:cNvGrpSpPr/>
          <p:nvPr/>
        </p:nvGrpSpPr>
        <p:grpSpPr>
          <a:xfrm>
            <a:off x="8782763" y="2362953"/>
            <a:ext cx="1560976" cy="1560976"/>
            <a:chOff x="5949029" y="1517736"/>
            <a:chExt cx="1181076" cy="1181076"/>
          </a:xfrm>
        </p:grpSpPr>
        <p:grpSp>
          <p:nvGrpSpPr>
            <p:cNvPr id="66" name="Agrupar 22">
              <a:extLst>
                <a:ext uri="{FF2B5EF4-FFF2-40B4-BE49-F238E27FC236}">
                  <a16:creationId xmlns:a16="http://schemas.microsoft.com/office/drawing/2014/main" id="{3A81A820-4BDA-7E31-F728-FC7D2C5EB48A}"/>
                </a:ext>
              </a:extLst>
            </p:cNvPr>
            <p:cNvGrpSpPr/>
            <p:nvPr/>
          </p:nvGrpSpPr>
          <p:grpSpPr>
            <a:xfrm>
              <a:off x="5949029" y="1517736"/>
              <a:ext cx="1181076" cy="1181076"/>
              <a:chOff x="6876653" y="936137"/>
              <a:chExt cx="1704975" cy="1704975"/>
            </a:xfrm>
          </p:grpSpPr>
          <p:sp>
            <p:nvSpPr>
              <p:cNvPr id="68" name="Elipse 14">
                <a:extLst>
                  <a:ext uri="{FF2B5EF4-FFF2-40B4-BE49-F238E27FC236}">
                    <a16:creationId xmlns:a16="http://schemas.microsoft.com/office/drawing/2014/main" id="{3987C3EE-E136-8F44-1049-770EEB85C817}"/>
                  </a:ext>
                </a:extLst>
              </p:cNvPr>
              <p:cNvSpPr/>
              <p:nvPr/>
            </p:nvSpPr>
            <p:spPr>
              <a:xfrm>
                <a:off x="6876653" y="936137"/>
                <a:ext cx="1704975" cy="1704975"/>
              </a:xfrm>
              <a:prstGeom prst="ellipse">
                <a:avLst/>
              </a:prstGeom>
              <a:solidFill>
                <a:srgbClr val="24C61C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  <p:sp>
            <p:nvSpPr>
              <p:cNvPr id="69" name="Elipse 15">
                <a:extLst>
                  <a:ext uri="{FF2B5EF4-FFF2-40B4-BE49-F238E27FC236}">
                    <a16:creationId xmlns:a16="http://schemas.microsoft.com/office/drawing/2014/main" id="{3099351C-B443-8A3B-A6A7-2F8AF9287629}"/>
                  </a:ext>
                </a:extLst>
              </p:cNvPr>
              <p:cNvSpPr/>
              <p:nvPr/>
            </p:nvSpPr>
            <p:spPr>
              <a:xfrm>
                <a:off x="6993245" y="1052729"/>
                <a:ext cx="1471789" cy="1471789"/>
              </a:xfrm>
              <a:prstGeom prst="ellipse">
                <a:avLst/>
              </a:prstGeom>
              <a:solidFill>
                <a:srgbClr val="24C61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</p:grpSp>
        <p:pic>
          <p:nvPicPr>
            <p:cNvPr id="67" name="Graphic 66">
              <a:extLst>
                <a:ext uri="{FF2B5EF4-FFF2-40B4-BE49-F238E27FC236}">
                  <a16:creationId xmlns:a16="http://schemas.microsoft.com/office/drawing/2014/main" id="{9B3FE0EF-BAC8-89AE-0869-4251C1E86F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6206548" y="1809038"/>
              <a:ext cx="666036" cy="598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7363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8" grpId="0"/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7469944C-B6D1-BB65-C304-2346EC453111}"/>
              </a:ext>
            </a:extLst>
          </p:cNvPr>
          <p:cNvSpPr txBox="1"/>
          <p:nvPr/>
        </p:nvSpPr>
        <p:spPr>
          <a:xfrm>
            <a:off x="3630587" y="1028295"/>
            <a:ext cx="4930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2">
                    <a:lumMod val="25000"/>
                  </a:schemeClr>
                </a:solidFill>
                <a:latin typeface="AMX Black" pitchFamily="2" charset="0"/>
              </a:rPr>
              <a:t>Combinados: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9CEFCCBE-74BC-4C12-1A8C-E59DD1A77169}"/>
              </a:ext>
            </a:extLst>
          </p:cNvPr>
          <p:cNvSpPr txBox="1"/>
          <p:nvPr/>
        </p:nvSpPr>
        <p:spPr>
          <a:xfrm>
            <a:off x="1626543" y="4626504"/>
            <a:ext cx="182880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dirty="0"/>
              <a:t>Manter a câmera ligada.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678F9F3C-4508-AEB3-8DF2-CFFEA5ACA2EA}"/>
              </a:ext>
            </a:extLst>
          </p:cNvPr>
          <p:cNvGrpSpPr/>
          <p:nvPr/>
        </p:nvGrpSpPr>
        <p:grpSpPr>
          <a:xfrm>
            <a:off x="1649876" y="2521989"/>
            <a:ext cx="1782134" cy="1782132"/>
            <a:chOff x="1448671" y="2300995"/>
            <a:chExt cx="1791476" cy="1791474"/>
          </a:xfrm>
        </p:grpSpPr>
        <p:sp>
          <p:nvSpPr>
            <p:cNvPr id="5" name="Elipse 14">
              <a:extLst>
                <a:ext uri="{FF2B5EF4-FFF2-40B4-BE49-F238E27FC236}">
                  <a16:creationId xmlns:a16="http://schemas.microsoft.com/office/drawing/2014/main" id="{7B8F84D3-2CCF-E39F-B45F-491831E8E87F}"/>
                </a:ext>
              </a:extLst>
            </p:cNvPr>
            <p:cNvSpPr/>
            <p:nvPr/>
          </p:nvSpPr>
          <p:spPr>
            <a:xfrm>
              <a:off x="1448671" y="2300995"/>
              <a:ext cx="1791476" cy="1791474"/>
            </a:xfrm>
            <a:prstGeom prst="ellipse">
              <a:avLst/>
            </a:prstGeom>
            <a:solidFill>
              <a:srgbClr val="92D05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BR" dirty="0"/>
            </a:p>
          </p:txBody>
        </p:sp>
        <p:sp>
          <p:nvSpPr>
            <p:cNvPr id="6" name="Elipse 15">
              <a:extLst>
                <a:ext uri="{FF2B5EF4-FFF2-40B4-BE49-F238E27FC236}">
                  <a16:creationId xmlns:a16="http://schemas.microsoft.com/office/drawing/2014/main" id="{D45682C5-8C1B-A9AF-EDE8-A9C33F645B63}"/>
                </a:ext>
              </a:extLst>
            </p:cNvPr>
            <p:cNvSpPr/>
            <p:nvPr/>
          </p:nvSpPr>
          <p:spPr>
            <a:xfrm>
              <a:off x="1593190" y="2445512"/>
              <a:ext cx="1502435" cy="1502436"/>
            </a:xfrm>
            <a:prstGeom prst="ellipse">
              <a:avLst/>
            </a:prstGeom>
            <a:solidFill>
              <a:srgbClr val="24C6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BR" dirty="0"/>
            </a:p>
          </p:txBody>
        </p:sp>
        <p:pic>
          <p:nvPicPr>
            <p:cNvPr id="7" name="Graphic 18">
              <a:extLst>
                <a:ext uri="{FF2B5EF4-FFF2-40B4-BE49-F238E27FC236}">
                  <a16:creationId xmlns:a16="http://schemas.microsoft.com/office/drawing/2014/main" id="{0956CD51-1563-2FB1-921B-6A45FB5E3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2049682" y="2803763"/>
              <a:ext cx="589446" cy="785928"/>
            </a:xfrm>
            <a:prstGeom prst="rect">
              <a:avLst/>
            </a:prstGeom>
          </p:spPr>
        </p:pic>
      </p:grpSp>
      <p:sp>
        <p:nvSpPr>
          <p:cNvPr id="8" name="CaixaDeTexto 7">
            <a:extLst>
              <a:ext uri="{FF2B5EF4-FFF2-40B4-BE49-F238E27FC236}">
                <a16:creationId xmlns:a16="http://schemas.microsoft.com/office/drawing/2014/main" id="{77017C53-3DC5-3FB0-BC3B-757896016B0F}"/>
              </a:ext>
            </a:extLst>
          </p:cNvPr>
          <p:cNvSpPr txBox="1"/>
          <p:nvPr/>
        </p:nvSpPr>
        <p:spPr>
          <a:xfrm>
            <a:off x="5181600" y="4626504"/>
            <a:ext cx="18288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dirty="0"/>
              <a:t>Desligar o áudio.</a:t>
            </a:r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E4A1B7F6-FDE0-C891-3D94-F74F487A3ED7}"/>
              </a:ext>
            </a:extLst>
          </p:cNvPr>
          <p:cNvGrpSpPr/>
          <p:nvPr/>
        </p:nvGrpSpPr>
        <p:grpSpPr>
          <a:xfrm>
            <a:off x="5206201" y="2521989"/>
            <a:ext cx="1782134" cy="1782132"/>
            <a:chOff x="1448671" y="2300995"/>
            <a:chExt cx="1791476" cy="1791474"/>
          </a:xfrm>
        </p:grpSpPr>
        <p:sp>
          <p:nvSpPr>
            <p:cNvPr id="10" name="Elipse 14">
              <a:extLst>
                <a:ext uri="{FF2B5EF4-FFF2-40B4-BE49-F238E27FC236}">
                  <a16:creationId xmlns:a16="http://schemas.microsoft.com/office/drawing/2014/main" id="{562EEE7B-B3CF-04D8-BC48-B26CB959D656}"/>
                </a:ext>
              </a:extLst>
            </p:cNvPr>
            <p:cNvSpPr/>
            <p:nvPr/>
          </p:nvSpPr>
          <p:spPr>
            <a:xfrm>
              <a:off x="1448671" y="2300995"/>
              <a:ext cx="1791476" cy="1791474"/>
            </a:xfrm>
            <a:prstGeom prst="ellipse">
              <a:avLst/>
            </a:prstGeom>
            <a:solidFill>
              <a:srgbClr val="92D05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BR" dirty="0"/>
            </a:p>
          </p:txBody>
        </p:sp>
        <p:sp>
          <p:nvSpPr>
            <p:cNvPr id="11" name="Elipse 15">
              <a:extLst>
                <a:ext uri="{FF2B5EF4-FFF2-40B4-BE49-F238E27FC236}">
                  <a16:creationId xmlns:a16="http://schemas.microsoft.com/office/drawing/2014/main" id="{EE02C5F4-081C-BFC2-3078-7AFCE1E01105}"/>
                </a:ext>
              </a:extLst>
            </p:cNvPr>
            <p:cNvSpPr/>
            <p:nvPr/>
          </p:nvSpPr>
          <p:spPr>
            <a:xfrm>
              <a:off x="1593190" y="2445512"/>
              <a:ext cx="1502435" cy="1502436"/>
            </a:xfrm>
            <a:prstGeom prst="ellipse">
              <a:avLst/>
            </a:prstGeom>
            <a:solidFill>
              <a:srgbClr val="24C6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BR" dirty="0"/>
            </a:p>
          </p:txBody>
        </p:sp>
        <p:pic>
          <p:nvPicPr>
            <p:cNvPr id="12" name="Graphic 18">
              <a:extLst>
                <a:ext uri="{FF2B5EF4-FFF2-40B4-BE49-F238E27FC236}">
                  <a16:creationId xmlns:a16="http://schemas.microsoft.com/office/drawing/2014/main" id="{9A435713-4595-026C-CF41-E35AADEEDF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2130061" y="2803763"/>
              <a:ext cx="428687" cy="785928"/>
            </a:xfrm>
            <a:prstGeom prst="rect">
              <a:avLst/>
            </a:prstGeom>
          </p:spPr>
        </p:pic>
      </p:grp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7ACB330-E3E1-C690-4E19-B2B8EC174956}"/>
              </a:ext>
            </a:extLst>
          </p:cNvPr>
          <p:cNvSpPr txBox="1"/>
          <p:nvPr/>
        </p:nvSpPr>
        <p:spPr>
          <a:xfrm>
            <a:off x="8150788" y="4626504"/>
            <a:ext cx="300561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dirty="0"/>
              <a:t>Levantar a mão e aguardar (em caso de dúvida).</a:t>
            </a:r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CD8A5B41-B663-492F-4EDC-4B85744BCDAF}"/>
              </a:ext>
            </a:extLst>
          </p:cNvPr>
          <p:cNvGrpSpPr/>
          <p:nvPr/>
        </p:nvGrpSpPr>
        <p:grpSpPr>
          <a:xfrm>
            <a:off x="8762526" y="2521989"/>
            <a:ext cx="1782134" cy="1782132"/>
            <a:chOff x="1448671" y="2300995"/>
            <a:chExt cx="1791476" cy="1791474"/>
          </a:xfrm>
        </p:grpSpPr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55C6EAC2-1E7D-C63A-9BCE-23088D8CEA12}"/>
                </a:ext>
              </a:extLst>
            </p:cNvPr>
            <p:cNvSpPr/>
            <p:nvPr/>
          </p:nvSpPr>
          <p:spPr>
            <a:xfrm>
              <a:off x="1448671" y="2300995"/>
              <a:ext cx="1791476" cy="1791474"/>
            </a:xfrm>
            <a:prstGeom prst="ellipse">
              <a:avLst/>
            </a:prstGeom>
            <a:solidFill>
              <a:srgbClr val="92D05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BR" dirty="0"/>
            </a:p>
          </p:txBody>
        </p:sp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4ADE0E56-4D2A-ACAE-9868-3070A0DE35A0}"/>
                </a:ext>
              </a:extLst>
            </p:cNvPr>
            <p:cNvSpPr/>
            <p:nvPr/>
          </p:nvSpPr>
          <p:spPr>
            <a:xfrm>
              <a:off x="1593190" y="2445512"/>
              <a:ext cx="1502435" cy="1502436"/>
            </a:xfrm>
            <a:prstGeom prst="ellipse">
              <a:avLst/>
            </a:prstGeom>
            <a:solidFill>
              <a:srgbClr val="24C6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BR" dirty="0"/>
            </a:p>
          </p:txBody>
        </p:sp>
        <p:pic>
          <p:nvPicPr>
            <p:cNvPr id="17" name="Graphic 18">
              <a:extLst>
                <a:ext uri="{FF2B5EF4-FFF2-40B4-BE49-F238E27FC236}">
                  <a16:creationId xmlns:a16="http://schemas.microsoft.com/office/drawing/2014/main" id="{6F874498-5965-D1F7-FD61-DD4AC220630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1958643" y="2792596"/>
              <a:ext cx="771523" cy="8082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837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B86A2D-C987-B611-7271-198A38E6D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sitting at a desk with a computer&#10;&#10;AI-generated content may be incorrect.">
            <a:extLst>
              <a:ext uri="{FF2B5EF4-FFF2-40B4-BE49-F238E27FC236}">
                <a16:creationId xmlns:a16="http://schemas.microsoft.com/office/drawing/2014/main" id="{641CD7B9-A727-FC9B-4801-733E8D024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0" r="10320"/>
          <a:stretch/>
        </p:blipFill>
        <p:spPr>
          <a:xfrm flipH="1">
            <a:off x="-4" y="2694"/>
            <a:ext cx="12192003" cy="6855306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64AFCC6F-8331-FB7F-0BC3-68092D839BFA}"/>
              </a:ext>
            </a:extLst>
          </p:cNvPr>
          <p:cNvSpPr/>
          <p:nvPr/>
        </p:nvSpPr>
        <p:spPr>
          <a:xfrm>
            <a:off x="3719744" y="0"/>
            <a:ext cx="8472257" cy="6858000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41000">
                <a:schemeClr val="tx1">
                  <a:lumMod val="85000"/>
                  <a:lumOff val="1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2376212-B08A-576B-68F8-9FC560471615}"/>
              </a:ext>
            </a:extLst>
          </p:cNvPr>
          <p:cNvSpPr txBox="1"/>
          <p:nvPr/>
        </p:nvSpPr>
        <p:spPr>
          <a:xfrm>
            <a:off x="6352032" y="1849174"/>
            <a:ext cx="5318327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pt-BR" sz="2800" b="1" dirty="0">
                <a:solidFill>
                  <a:schemeClr val="bg1"/>
                </a:solidFill>
                <a:latin typeface="AMX Medium" pitchFamily="2" charset="0"/>
              </a:rPr>
              <a:t>Esses elementos garantem</a:t>
            </a:r>
            <a:br>
              <a:rPr lang="pt-BR" sz="2800" b="1" dirty="0">
                <a:solidFill>
                  <a:schemeClr val="bg1"/>
                </a:solidFill>
                <a:latin typeface="AMX Medium" pitchFamily="2" charset="0"/>
              </a:rPr>
            </a:br>
            <a:r>
              <a:rPr lang="pt-BR" sz="2800" b="1" dirty="0">
                <a:solidFill>
                  <a:schemeClr val="bg1"/>
                </a:solidFill>
                <a:latin typeface="AMX Medium" pitchFamily="2" charset="0"/>
              </a:rPr>
              <a:t>que a empresa esteja</a:t>
            </a:r>
            <a:br>
              <a:rPr lang="pt-BR" sz="2800" b="1" dirty="0">
                <a:solidFill>
                  <a:schemeClr val="bg1"/>
                </a:solidFill>
                <a:latin typeface="AMX Medium" pitchFamily="2" charset="0"/>
              </a:rPr>
            </a:br>
            <a:r>
              <a:rPr lang="pt-BR" sz="2800" b="1" dirty="0">
                <a:solidFill>
                  <a:schemeClr val="bg1"/>
                </a:solidFill>
                <a:latin typeface="AMX Medium" pitchFamily="2" charset="0"/>
              </a:rPr>
              <a:t>sempre </a:t>
            </a:r>
            <a:r>
              <a:rPr lang="pt-BR" sz="2800" b="1" dirty="0">
                <a:solidFill>
                  <a:srgbClr val="24C61C"/>
                </a:solidFill>
                <a:latin typeface="AMX Medium" pitchFamily="2" charset="0"/>
              </a:rPr>
              <a:t>protegida contra ameaças cibernéticas</a:t>
            </a:r>
            <a:r>
              <a:rPr lang="pt-BR" sz="2800" b="1" dirty="0">
                <a:solidFill>
                  <a:schemeClr val="bg1"/>
                </a:solidFill>
                <a:latin typeface="AMX Medium" pitchFamily="2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pt-BR" sz="2800" b="1" dirty="0">
                <a:solidFill>
                  <a:schemeClr val="bg1"/>
                </a:solidFill>
                <a:latin typeface="AMX Medium" pitchFamily="2" charset="0"/>
              </a:rPr>
              <a:t>Mas quais são os benefícios reais de investir nessa solução? </a:t>
            </a:r>
          </a:p>
          <a:p>
            <a:pPr>
              <a:spcBef>
                <a:spcPts val="600"/>
              </a:spcBef>
            </a:pPr>
            <a:r>
              <a:rPr lang="pt-BR" sz="2800" b="1" dirty="0">
                <a:solidFill>
                  <a:schemeClr val="bg1"/>
                </a:solidFill>
                <a:latin typeface="AMX Medium" pitchFamily="2" charset="0"/>
              </a:rPr>
              <a:t>Vamos conferir!</a:t>
            </a:r>
          </a:p>
        </p:txBody>
      </p:sp>
      <p:grpSp>
        <p:nvGrpSpPr>
          <p:cNvPr id="3" name="Group 1">
            <a:extLst>
              <a:ext uri="{FF2B5EF4-FFF2-40B4-BE49-F238E27FC236}">
                <a16:creationId xmlns:a16="http://schemas.microsoft.com/office/drawing/2014/main" id="{A96198DB-050D-4D1F-719C-A98B399FA20C}"/>
              </a:ext>
            </a:extLst>
          </p:cNvPr>
          <p:cNvGrpSpPr/>
          <p:nvPr/>
        </p:nvGrpSpPr>
        <p:grpSpPr>
          <a:xfrm>
            <a:off x="206491" y="158751"/>
            <a:ext cx="11779017" cy="431602"/>
            <a:chOff x="206491" y="158751"/>
            <a:chExt cx="11779017" cy="431602"/>
          </a:xfrm>
        </p:grpSpPr>
        <p:sp>
          <p:nvSpPr>
            <p:cNvPr id="8" name="Retângulo: Cantos Arredondados 15">
              <a:extLst>
                <a:ext uri="{FF2B5EF4-FFF2-40B4-BE49-F238E27FC236}">
                  <a16:creationId xmlns:a16="http://schemas.microsoft.com/office/drawing/2014/main" id="{281D4772-F545-2F55-6889-9D3886451812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9" name="Gráfico 16">
              <a:extLst>
                <a:ext uri="{FF2B5EF4-FFF2-40B4-BE49-F238E27FC236}">
                  <a16:creationId xmlns:a16="http://schemas.microsoft.com/office/drawing/2014/main" id="{C843250B-229C-C37D-B2A7-939A057E0B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  <p:sp>
          <p:nvSpPr>
            <p:cNvPr id="10" name="CaixaDeTexto 17">
              <a:extLst>
                <a:ext uri="{FF2B5EF4-FFF2-40B4-BE49-F238E27FC236}">
                  <a16:creationId xmlns:a16="http://schemas.microsoft.com/office/drawing/2014/main" id="{1EC485BD-8884-064C-E7B5-54FC04B3E84F}"/>
                </a:ext>
              </a:extLst>
            </p:cNvPr>
            <p:cNvSpPr txBox="1"/>
            <p:nvPr/>
          </p:nvSpPr>
          <p:spPr>
            <a:xfrm>
              <a:off x="5546813" y="220664"/>
              <a:ext cx="10983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400" dirty="0">
                  <a:solidFill>
                    <a:schemeClr val="bg1"/>
                  </a:solidFill>
                  <a:latin typeface="AMX Medium" pitchFamily="2" charset="0"/>
                </a:rPr>
                <a:t>ANTI-DDOS</a:t>
              </a:r>
            </a:p>
          </p:txBody>
        </p:sp>
      </p:grpSp>
      <p:pic>
        <p:nvPicPr>
          <p:cNvPr id="11" name="Imagem 10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74033A23-F155-4CCD-B183-4ED637A83B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88" y="233032"/>
            <a:ext cx="698987" cy="26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50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D6185-F683-56A8-7B25-7DF6F0A66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13">
            <a:extLst>
              <a:ext uri="{FF2B5EF4-FFF2-40B4-BE49-F238E27FC236}">
                <a16:creationId xmlns:a16="http://schemas.microsoft.com/office/drawing/2014/main" id="{F5FE5796-5603-E740-40D8-9A295332530A}"/>
              </a:ext>
            </a:extLst>
          </p:cNvPr>
          <p:cNvSpPr/>
          <p:nvPr/>
        </p:nvSpPr>
        <p:spPr>
          <a:xfrm>
            <a:off x="7445406" y="3126541"/>
            <a:ext cx="3379692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COMO FUNCIONA</a:t>
            </a:r>
          </a:p>
        </p:txBody>
      </p:sp>
      <p:sp>
        <p:nvSpPr>
          <p:cNvPr id="4" name="Retângulo: Cantos Arredondados 14">
            <a:extLst>
              <a:ext uri="{FF2B5EF4-FFF2-40B4-BE49-F238E27FC236}">
                <a16:creationId xmlns:a16="http://schemas.microsoft.com/office/drawing/2014/main" id="{51A5C66E-7A6B-92A0-91EC-C02FACE17174}"/>
              </a:ext>
            </a:extLst>
          </p:cNvPr>
          <p:cNvSpPr/>
          <p:nvPr/>
        </p:nvSpPr>
        <p:spPr>
          <a:xfrm>
            <a:off x="7445405" y="3707980"/>
            <a:ext cx="3379694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CARACTERÍSTICAS</a:t>
            </a:r>
          </a:p>
        </p:txBody>
      </p:sp>
      <p:sp>
        <p:nvSpPr>
          <p:cNvPr id="5" name="Retângulo: Cantos Arredondados 15">
            <a:extLst>
              <a:ext uri="{FF2B5EF4-FFF2-40B4-BE49-F238E27FC236}">
                <a16:creationId xmlns:a16="http://schemas.microsoft.com/office/drawing/2014/main" id="{93483021-7DA4-26D0-75D8-B8B44F4C47CB}"/>
              </a:ext>
            </a:extLst>
          </p:cNvPr>
          <p:cNvSpPr/>
          <p:nvPr/>
        </p:nvSpPr>
        <p:spPr>
          <a:xfrm>
            <a:off x="7445406" y="4289419"/>
            <a:ext cx="3379693" cy="447675"/>
          </a:xfrm>
          <a:prstGeom prst="roundRect">
            <a:avLst>
              <a:gd name="adj" fmla="val 2504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bg1"/>
                </a:solidFill>
                <a:latin typeface="AMX Black" pitchFamily="2" charset="0"/>
                <a:sym typeface="+mn-ea"/>
              </a:rPr>
              <a:t>BENEFÍCIOS</a:t>
            </a:r>
          </a:p>
        </p:txBody>
      </p:sp>
      <p:sp>
        <p:nvSpPr>
          <p:cNvPr id="6" name="Retângulo: Cantos Arredondados 15">
            <a:extLst>
              <a:ext uri="{FF2B5EF4-FFF2-40B4-BE49-F238E27FC236}">
                <a16:creationId xmlns:a16="http://schemas.microsoft.com/office/drawing/2014/main" id="{6D37D4C7-6270-4812-6536-9D660CFDF725}"/>
              </a:ext>
            </a:extLst>
          </p:cNvPr>
          <p:cNvSpPr/>
          <p:nvPr/>
        </p:nvSpPr>
        <p:spPr>
          <a:xfrm>
            <a:off x="7445406" y="4870858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PÚBLICO</a:t>
            </a:r>
          </a:p>
        </p:txBody>
      </p:sp>
      <p:sp>
        <p:nvSpPr>
          <p:cNvPr id="7" name="Retângulo: Cantos Arredondados 13">
            <a:extLst>
              <a:ext uri="{FF2B5EF4-FFF2-40B4-BE49-F238E27FC236}">
                <a16:creationId xmlns:a16="http://schemas.microsoft.com/office/drawing/2014/main" id="{C7B97818-63DE-EA8B-33C0-250812F11655}"/>
              </a:ext>
            </a:extLst>
          </p:cNvPr>
          <p:cNvSpPr/>
          <p:nvPr/>
        </p:nvSpPr>
        <p:spPr>
          <a:xfrm>
            <a:off x="7445406" y="2545102"/>
            <a:ext cx="3379692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DEFINIÇÃO</a:t>
            </a:r>
          </a:p>
        </p:txBody>
      </p:sp>
      <p:sp>
        <p:nvSpPr>
          <p:cNvPr id="2" name="Retângulo: Cantos Arredondados 15">
            <a:extLst>
              <a:ext uri="{FF2B5EF4-FFF2-40B4-BE49-F238E27FC236}">
                <a16:creationId xmlns:a16="http://schemas.microsoft.com/office/drawing/2014/main" id="{A122AA54-B281-420B-3FA1-3FD63A7A3EF9}"/>
              </a:ext>
            </a:extLst>
          </p:cNvPr>
          <p:cNvSpPr/>
          <p:nvPr/>
        </p:nvSpPr>
        <p:spPr>
          <a:xfrm>
            <a:off x="7445405" y="5452297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POLÍTICA COMERCIAL</a:t>
            </a:r>
          </a:p>
        </p:txBody>
      </p:sp>
      <p:sp>
        <p:nvSpPr>
          <p:cNvPr id="9" name="Retângulo: Cantos Arredondados 15">
            <a:extLst>
              <a:ext uri="{FF2B5EF4-FFF2-40B4-BE49-F238E27FC236}">
                <a16:creationId xmlns:a16="http://schemas.microsoft.com/office/drawing/2014/main" id="{902000F4-F4FB-3C4F-3EDD-0E8491443C36}"/>
              </a:ext>
            </a:extLst>
          </p:cNvPr>
          <p:cNvSpPr/>
          <p:nvPr/>
        </p:nvSpPr>
        <p:spPr>
          <a:xfrm>
            <a:off x="7445404" y="6033736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ATIVAÇÃO</a:t>
            </a:r>
          </a:p>
        </p:txBody>
      </p:sp>
    </p:spTree>
    <p:extLst>
      <p:ext uri="{BB962C8B-B14F-4D97-AF65-F5344CB8AC3E}">
        <p14:creationId xmlns:p14="http://schemas.microsoft.com/office/powerpoint/2010/main" val="416457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56A03B-969F-6DE6-31BF-70083BA7E5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>
            <a:extLst>
              <a:ext uri="{FF2B5EF4-FFF2-40B4-BE49-F238E27FC236}">
                <a16:creationId xmlns:a16="http://schemas.microsoft.com/office/drawing/2014/main" id="{B78AD3F5-C7CA-5538-DD96-61561CAF02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6" r="23550"/>
          <a:stretch/>
        </p:blipFill>
        <p:spPr>
          <a:xfrm>
            <a:off x="6054607" y="814372"/>
            <a:ext cx="5816601" cy="5786437"/>
          </a:xfrm>
          <a:prstGeom prst="roundRect">
            <a:avLst>
              <a:gd name="adj" fmla="val 2008"/>
            </a:avLst>
          </a:prstGeom>
          <a:noFill/>
          <a:ln>
            <a:noFill/>
          </a:ln>
          <a:effectLst/>
        </p:spPr>
      </p:pic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813C4885-A70B-57BB-7639-307F500D3AEC}"/>
              </a:ext>
            </a:extLst>
          </p:cNvPr>
          <p:cNvSpPr/>
          <p:nvPr/>
        </p:nvSpPr>
        <p:spPr>
          <a:xfrm>
            <a:off x="783512" y="1256597"/>
            <a:ext cx="6446744" cy="909835"/>
          </a:xfrm>
          <a:prstGeom prst="roundRect">
            <a:avLst>
              <a:gd name="adj" fmla="val 14815"/>
            </a:avLst>
          </a:prstGeom>
          <a:solidFill>
            <a:srgbClr val="61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marL="184150"/>
            <a:r>
              <a:rPr lang="pt-BR" altLang="en-US" sz="3200" dirty="0">
                <a:solidFill>
                  <a:srgbClr val="FF0000"/>
                </a:solidFill>
                <a:latin typeface="AMX Black" pitchFamily="2" charset="0"/>
              </a:rPr>
              <a:t>Benefícios</a:t>
            </a:r>
            <a:r>
              <a:rPr lang="pt-BR" altLang="en-US" sz="3200" dirty="0">
                <a:solidFill>
                  <a:schemeClr val="bg1"/>
                </a:solidFill>
                <a:latin typeface="AMX Black" pitchFamily="2" charset="0"/>
              </a:rPr>
              <a:t> </a:t>
            </a:r>
            <a:r>
              <a:rPr lang="pt-BR" sz="3200" dirty="0">
                <a:latin typeface="AMX Black" pitchFamily="2" charset="0"/>
              </a:rPr>
              <a:t>do </a:t>
            </a:r>
            <a:r>
              <a:rPr lang="pt-BR" sz="3200" dirty="0" err="1">
                <a:latin typeface="AMX Black" pitchFamily="2" charset="0"/>
              </a:rPr>
              <a:t>Anti-DDoS</a:t>
            </a:r>
            <a:endParaRPr lang="pt-BR" sz="3200" dirty="0">
              <a:latin typeface="AMX Black" pitchFamily="2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FE2B9259-D43B-59AD-CE49-EF1FDC6AB40C}"/>
              </a:ext>
            </a:extLst>
          </p:cNvPr>
          <p:cNvSpPr txBox="1"/>
          <p:nvPr/>
        </p:nvSpPr>
        <p:spPr>
          <a:xfrm>
            <a:off x="783512" y="2492860"/>
            <a:ext cx="471176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Implementar uma</a:t>
            </a:r>
            <a:br>
              <a:rPr lang="pt-BR" sz="28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</a:br>
            <a:r>
              <a:rPr lang="pt-BR" sz="28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solução </a:t>
            </a:r>
            <a:r>
              <a:rPr lang="pt-BR" sz="2800" b="1" dirty="0" err="1">
                <a:solidFill>
                  <a:srgbClr val="24C61C"/>
                </a:solidFill>
                <a:latin typeface="AMX" pitchFamily="2" charset="0"/>
              </a:rPr>
              <a:t>ANTI-DDoS</a:t>
            </a:r>
            <a:r>
              <a:rPr lang="pt-BR" sz="28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 traz</a:t>
            </a:r>
            <a:br>
              <a:rPr lang="pt-BR" sz="28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</a:br>
            <a:r>
              <a:rPr lang="pt-BR" sz="28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vantagens essenciais para a continuidade dos negócios. </a:t>
            </a:r>
          </a:p>
          <a:p>
            <a:endParaRPr lang="pt-BR" sz="2800" dirty="0">
              <a:solidFill>
                <a:schemeClr val="bg2">
                  <a:lumMod val="25000"/>
                </a:schemeClr>
              </a:solidFill>
              <a:latin typeface="AMX" pitchFamily="2" charset="0"/>
            </a:endParaRPr>
          </a:p>
          <a:p>
            <a:r>
              <a:rPr lang="pt-BR" sz="2800" b="1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Veja alguns dos principais benefícios a seguir.</a:t>
            </a:r>
          </a:p>
        </p:txBody>
      </p:sp>
    </p:spTree>
    <p:extLst>
      <p:ext uri="{BB962C8B-B14F-4D97-AF65-F5344CB8AC3E}">
        <p14:creationId xmlns:p14="http://schemas.microsoft.com/office/powerpoint/2010/main" val="297702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910CC6-8071-DEB9-4D76-B5C985DE1D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1">
            <a:extLst>
              <a:ext uri="{FF2B5EF4-FFF2-40B4-BE49-F238E27FC236}">
                <a16:creationId xmlns:a16="http://schemas.microsoft.com/office/drawing/2014/main" id="{AB408D01-22BA-D229-EB45-88BD2C650374}"/>
              </a:ext>
            </a:extLst>
          </p:cNvPr>
          <p:cNvSpPr/>
          <p:nvPr/>
        </p:nvSpPr>
        <p:spPr>
          <a:xfrm>
            <a:off x="206492" y="868827"/>
            <a:ext cx="7194550" cy="909835"/>
          </a:xfrm>
          <a:prstGeom prst="roundRect">
            <a:avLst>
              <a:gd name="adj" fmla="val 14815"/>
            </a:avLst>
          </a:prstGeom>
          <a:gradFill>
            <a:gsLst>
              <a:gs pos="55000">
                <a:schemeClr val="bg1">
                  <a:lumMod val="95000"/>
                </a:schemeClr>
              </a:gs>
              <a:gs pos="89000">
                <a:schemeClr val="bg2">
                  <a:lumMod val="9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/>
          <a:lstStyle/>
          <a:p>
            <a:r>
              <a:rPr lang="pt-BR" altLang="en-US" sz="3200" dirty="0">
                <a:solidFill>
                  <a:schemeClr val="tx1"/>
                </a:solidFill>
                <a:latin typeface="AMX Black" pitchFamily="2" charset="0"/>
              </a:rPr>
              <a:t>Benefícios do </a:t>
            </a:r>
            <a:r>
              <a:rPr lang="pt-BR" altLang="en-US" sz="3200" dirty="0" err="1">
                <a:solidFill>
                  <a:schemeClr val="tx1"/>
                </a:solidFill>
                <a:latin typeface="AMX Black" pitchFamily="2" charset="0"/>
              </a:rPr>
              <a:t>Anti-DDoS</a:t>
            </a:r>
            <a:endParaRPr lang="pt-BR" altLang="en-US" sz="3200" dirty="0">
              <a:solidFill>
                <a:schemeClr val="tx1"/>
              </a:solidFill>
              <a:latin typeface="AMX Black" pitchFamily="2" charset="0"/>
            </a:endParaRPr>
          </a:p>
        </p:txBody>
      </p:sp>
      <p:sp>
        <p:nvSpPr>
          <p:cNvPr id="16" name="Retângulo: Cantos Arredondados 16">
            <a:extLst>
              <a:ext uri="{FF2B5EF4-FFF2-40B4-BE49-F238E27FC236}">
                <a16:creationId xmlns:a16="http://schemas.microsoft.com/office/drawing/2014/main" id="{C49C9A20-88F1-52FB-A0CD-11DBD1383CCE}"/>
              </a:ext>
            </a:extLst>
          </p:cNvPr>
          <p:cNvSpPr/>
          <p:nvPr/>
        </p:nvSpPr>
        <p:spPr>
          <a:xfrm>
            <a:off x="641273" y="2436317"/>
            <a:ext cx="3158370" cy="3112227"/>
          </a:xfrm>
          <a:prstGeom prst="roundRect">
            <a:avLst>
              <a:gd name="adj" fmla="val 9475"/>
            </a:avLst>
          </a:prstGeom>
          <a:gradFill>
            <a:gsLst>
              <a:gs pos="22000">
                <a:srgbClr val="61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17500" indent="-177800"/>
            <a:endParaRPr lang="pt-BR" sz="2400" b="1" dirty="0">
              <a:solidFill>
                <a:srgbClr val="D19601"/>
              </a:solidFill>
              <a:latin typeface="AMX" pitchFamily="2" charset="77"/>
            </a:endParaRPr>
          </a:p>
          <a:p>
            <a:pPr marL="139700"/>
            <a:r>
              <a:rPr lang="pt-BR" sz="2400" b="1" dirty="0">
                <a:solidFill>
                  <a:schemeClr val="bg1"/>
                </a:solidFill>
                <a:latin typeface="AMX" pitchFamily="2" charset="77"/>
              </a:rPr>
              <a:t>Disponibilidade Contínua</a:t>
            </a:r>
          </a:p>
          <a:p>
            <a:pPr marL="317500" indent="-177800"/>
            <a:endParaRPr lang="pt-BR" sz="2000" dirty="0">
              <a:latin typeface="AMX" pitchFamily="2" charset="77"/>
            </a:endParaRPr>
          </a:p>
          <a:p>
            <a:pPr marL="139700"/>
            <a:r>
              <a:rPr lang="pt-BR" dirty="0">
                <a:latin typeface="AMX" pitchFamily="2" charset="77"/>
              </a:rPr>
              <a:t>Mantém sites, sistemas</a:t>
            </a:r>
            <a:br>
              <a:rPr lang="pt-BR" dirty="0">
                <a:latin typeface="AMX" pitchFamily="2" charset="77"/>
              </a:rPr>
            </a:br>
            <a:r>
              <a:rPr lang="pt-BR" dirty="0">
                <a:latin typeface="AMX" pitchFamily="2" charset="77"/>
              </a:rPr>
              <a:t>e aplicações acessíveis, mesmo durante</a:t>
            </a:r>
            <a:br>
              <a:rPr lang="pt-BR" dirty="0">
                <a:latin typeface="AMX" pitchFamily="2" charset="77"/>
              </a:rPr>
            </a:br>
            <a:r>
              <a:rPr lang="pt-BR" dirty="0">
                <a:latin typeface="AMX" pitchFamily="2" charset="77"/>
              </a:rPr>
              <a:t>um ataque.</a:t>
            </a:r>
          </a:p>
        </p:txBody>
      </p:sp>
      <p:sp>
        <p:nvSpPr>
          <p:cNvPr id="18" name="Retângulo: Cantos Arredondados 16">
            <a:extLst>
              <a:ext uri="{FF2B5EF4-FFF2-40B4-BE49-F238E27FC236}">
                <a16:creationId xmlns:a16="http://schemas.microsoft.com/office/drawing/2014/main" id="{10F84148-96AA-16DA-EEF1-81AD41D9BA63}"/>
              </a:ext>
            </a:extLst>
          </p:cNvPr>
          <p:cNvSpPr/>
          <p:nvPr/>
        </p:nvSpPr>
        <p:spPr>
          <a:xfrm>
            <a:off x="4516815" y="2436317"/>
            <a:ext cx="3158370" cy="3112227"/>
          </a:xfrm>
          <a:prstGeom prst="roundRect">
            <a:avLst>
              <a:gd name="adj" fmla="val 9475"/>
            </a:avLst>
          </a:prstGeom>
          <a:gradFill>
            <a:gsLst>
              <a:gs pos="22000">
                <a:srgbClr val="61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17500" indent="-177800"/>
            <a:endParaRPr lang="pt-BR" sz="2400" b="1" dirty="0">
              <a:solidFill>
                <a:srgbClr val="D19601"/>
              </a:solidFill>
              <a:latin typeface="AMX" pitchFamily="2" charset="77"/>
            </a:endParaRPr>
          </a:p>
          <a:p>
            <a:pPr marL="139700"/>
            <a:r>
              <a:rPr lang="pt-BR" sz="2400" b="1" dirty="0">
                <a:solidFill>
                  <a:schemeClr val="bg1"/>
                </a:solidFill>
                <a:latin typeface="AMX" pitchFamily="2" charset="77"/>
              </a:rPr>
              <a:t>Redução de Perdas Financeiras</a:t>
            </a:r>
          </a:p>
          <a:p>
            <a:pPr marL="139700"/>
            <a:endParaRPr lang="pt-BR" sz="2000" dirty="0">
              <a:latin typeface="AMX" pitchFamily="2" charset="77"/>
            </a:endParaRPr>
          </a:p>
          <a:p>
            <a:pPr marL="139700"/>
            <a:r>
              <a:rPr lang="pt-BR" dirty="0">
                <a:latin typeface="AMX" pitchFamily="2" charset="77"/>
              </a:rPr>
              <a:t>Evita interrupções que poderiam resultar em prejuízos milionários.</a:t>
            </a:r>
          </a:p>
        </p:txBody>
      </p:sp>
      <p:sp>
        <p:nvSpPr>
          <p:cNvPr id="19" name="Retângulo: Cantos Arredondados 16">
            <a:extLst>
              <a:ext uri="{FF2B5EF4-FFF2-40B4-BE49-F238E27FC236}">
                <a16:creationId xmlns:a16="http://schemas.microsoft.com/office/drawing/2014/main" id="{424515F9-72C1-72EB-2063-DE14B21D44C8}"/>
              </a:ext>
            </a:extLst>
          </p:cNvPr>
          <p:cNvSpPr/>
          <p:nvPr/>
        </p:nvSpPr>
        <p:spPr>
          <a:xfrm>
            <a:off x="8392357" y="2436317"/>
            <a:ext cx="3158370" cy="3112227"/>
          </a:xfrm>
          <a:prstGeom prst="roundRect">
            <a:avLst>
              <a:gd name="adj" fmla="val 9475"/>
            </a:avLst>
          </a:prstGeom>
          <a:gradFill>
            <a:gsLst>
              <a:gs pos="22000">
                <a:srgbClr val="61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17500" indent="-177800"/>
            <a:endParaRPr lang="pt-BR" sz="2400" b="1" dirty="0">
              <a:solidFill>
                <a:srgbClr val="D19601"/>
              </a:solidFill>
              <a:latin typeface="AMX" pitchFamily="2" charset="77"/>
            </a:endParaRPr>
          </a:p>
          <a:p>
            <a:pPr marL="139700"/>
            <a:r>
              <a:rPr lang="pt-BR" sz="2400" b="1" dirty="0">
                <a:solidFill>
                  <a:schemeClr val="bg1"/>
                </a:solidFill>
                <a:latin typeface="AMX" pitchFamily="2" charset="77"/>
              </a:rPr>
              <a:t>Proteção da Reputação</a:t>
            </a:r>
          </a:p>
          <a:p>
            <a:pPr marL="139700"/>
            <a:endParaRPr lang="pt-BR" sz="2000" dirty="0">
              <a:latin typeface="AMX" pitchFamily="2" charset="77"/>
            </a:endParaRPr>
          </a:p>
          <a:p>
            <a:pPr marL="139700"/>
            <a:r>
              <a:rPr lang="pt-BR" dirty="0">
                <a:latin typeface="AMX" pitchFamily="2" charset="77"/>
              </a:rPr>
              <a:t>Garante que clientes e parceiros confiem na segurança da empresa.</a:t>
            </a:r>
          </a:p>
        </p:txBody>
      </p:sp>
    </p:spTree>
    <p:extLst>
      <p:ext uri="{BB962C8B-B14F-4D97-AF65-F5344CB8AC3E}">
        <p14:creationId xmlns:p14="http://schemas.microsoft.com/office/powerpoint/2010/main" val="176020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8" grpId="0" animBg="1"/>
      <p:bldP spid="1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B0201F-BDE3-AA10-8693-240CD417F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1">
            <a:extLst>
              <a:ext uri="{FF2B5EF4-FFF2-40B4-BE49-F238E27FC236}">
                <a16:creationId xmlns:a16="http://schemas.microsoft.com/office/drawing/2014/main" id="{577DACC3-AF40-B30E-09D0-70DC6AF0A1F7}"/>
              </a:ext>
            </a:extLst>
          </p:cNvPr>
          <p:cNvSpPr/>
          <p:nvPr/>
        </p:nvSpPr>
        <p:spPr>
          <a:xfrm>
            <a:off x="206492" y="868827"/>
            <a:ext cx="7194550" cy="909835"/>
          </a:xfrm>
          <a:prstGeom prst="roundRect">
            <a:avLst>
              <a:gd name="adj" fmla="val 14815"/>
            </a:avLst>
          </a:prstGeom>
          <a:gradFill>
            <a:gsLst>
              <a:gs pos="55000">
                <a:schemeClr val="bg1">
                  <a:lumMod val="95000"/>
                </a:schemeClr>
              </a:gs>
              <a:gs pos="89000">
                <a:schemeClr val="bg2">
                  <a:lumMod val="9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/>
          <a:lstStyle/>
          <a:p>
            <a:r>
              <a:rPr lang="pt-BR" altLang="en-US" sz="3200" dirty="0">
                <a:solidFill>
                  <a:schemeClr val="tx1"/>
                </a:solidFill>
                <a:latin typeface="AMX Black" pitchFamily="2" charset="0"/>
              </a:rPr>
              <a:t>Benefícios do </a:t>
            </a:r>
            <a:r>
              <a:rPr lang="pt-BR" altLang="en-US" sz="3200" dirty="0" err="1">
                <a:solidFill>
                  <a:schemeClr val="tx1"/>
                </a:solidFill>
                <a:latin typeface="AMX Black" pitchFamily="2" charset="0"/>
              </a:rPr>
              <a:t>Anti-DDoS</a:t>
            </a:r>
            <a:endParaRPr lang="pt-BR" altLang="en-US" sz="3200" dirty="0">
              <a:solidFill>
                <a:schemeClr val="tx1"/>
              </a:solidFill>
              <a:latin typeface="AMX Black" pitchFamily="2" charset="0"/>
            </a:endParaRPr>
          </a:p>
        </p:txBody>
      </p:sp>
      <p:sp>
        <p:nvSpPr>
          <p:cNvPr id="16" name="Retângulo: Cantos Arredondados 16">
            <a:extLst>
              <a:ext uri="{FF2B5EF4-FFF2-40B4-BE49-F238E27FC236}">
                <a16:creationId xmlns:a16="http://schemas.microsoft.com/office/drawing/2014/main" id="{B35428B1-0461-E3B1-A929-0627652297D4}"/>
              </a:ext>
            </a:extLst>
          </p:cNvPr>
          <p:cNvSpPr/>
          <p:nvPr/>
        </p:nvSpPr>
        <p:spPr>
          <a:xfrm>
            <a:off x="641273" y="2234651"/>
            <a:ext cx="3158370" cy="3515558"/>
          </a:xfrm>
          <a:prstGeom prst="roundRect">
            <a:avLst>
              <a:gd name="adj" fmla="val 9475"/>
            </a:avLst>
          </a:prstGeom>
          <a:gradFill>
            <a:gsLst>
              <a:gs pos="22000">
                <a:srgbClr val="61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17500" indent="-177800"/>
            <a:endParaRPr lang="pt-BR" sz="2400" b="1" dirty="0">
              <a:solidFill>
                <a:srgbClr val="D19601"/>
              </a:solidFill>
              <a:latin typeface="AMX" pitchFamily="2" charset="77"/>
            </a:endParaRPr>
          </a:p>
          <a:p>
            <a:pPr marL="139700"/>
            <a:r>
              <a:rPr lang="pt-BR" sz="2400" b="1" dirty="0">
                <a:solidFill>
                  <a:schemeClr val="bg1"/>
                </a:solidFill>
                <a:latin typeface="AMX" pitchFamily="2" charset="77"/>
              </a:rPr>
              <a:t>Relatórios Detalhados</a:t>
            </a:r>
          </a:p>
          <a:p>
            <a:pPr marL="139700"/>
            <a:endParaRPr lang="pt-BR" sz="2000" dirty="0">
              <a:latin typeface="AMX" pitchFamily="2" charset="77"/>
            </a:endParaRPr>
          </a:p>
          <a:p>
            <a:pPr marL="139700"/>
            <a:r>
              <a:rPr lang="pt-BR" dirty="0">
                <a:latin typeface="AMX" pitchFamily="2" charset="77"/>
              </a:rPr>
              <a:t>Oferece informações</a:t>
            </a:r>
            <a:br>
              <a:rPr lang="pt-BR" dirty="0">
                <a:latin typeface="AMX" pitchFamily="2" charset="77"/>
              </a:rPr>
            </a:br>
            <a:r>
              <a:rPr lang="pt-BR" dirty="0">
                <a:latin typeface="AMX" pitchFamily="2" charset="77"/>
              </a:rPr>
              <a:t>sobre tentativas de</a:t>
            </a:r>
            <a:br>
              <a:rPr lang="pt-BR" dirty="0">
                <a:latin typeface="AMX" pitchFamily="2" charset="77"/>
              </a:rPr>
            </a:br>
            <a:r>
              <a:rPr lang="pt-BR" dirty="0">
                <a:latin typeface="AMX" pitchFamily="2" charset="77"/>
              </a:rPr>
              <a:t>ataque e medidas</a:t>
            </a:r>
            <a:br>
              <a:rPr lang="pt-BR" dirty="0">
                <a:latin typeface="AMX" pitchFamily="2" charset="77"/>
              </a:rPr>
            </a:br>
            <a:r>
              <a:rPr lang="pt-BR" dirty="0">
                <a:latin typeface="AMX" pitchFamily="2" charset="77"/>
              </a:rPr>
              <a:t>de mitigação.</a:t>
            </a:r>
          </a:p>
        </p:txBody>
      </p:sp>
      <p:sp>
        <p:nvSpPr>
          <p:cNvPr id="18" name="Retângulo: Cantos Arredondados 16">
            <a:extLst>
              <a:ext uri="{FF2B5EF4-FFF2-40B4-BE49-F238E27FC236}">
                <a16:creationId xmlns:a16="http://schemas.microsoft.com/office/drawing/2014/main" id="{52537129-7B55-B78E-A376-C6746A72332C}"/>
              </a:ext>
            </a:extLst>
          </p:cNvPr>
          <p:cNvSpPr/>
          <p:nvPr/>
        </p:nvSpPr>
        <p:spPr>
          <a:xfrm>
            <a:off x="4516815" y="2234651"/>
            <a:ext cx="3158370" cy="3515558"/>
          </a:xfrm>
          <a:prstGeom prst="roundRect">
            <a:avLst>
              <a:gd name="adj" fmla="val 9475"/>
            </a:avLst>
          </a:prstGeom>
          <a:gradFill>
            <a:gsLst>
              <a:gs pos="22000">
                <a:srgbClr val="61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17500" indent="-177800"/>
            <a:endParaRPr lang="pt-BR" sz="2400" b="1" dirty="0">
              <a:solidFill>
                <a:srgbClr val="D19601"/>
              </a:solidFill>
              <a:latin typeface="AMX" pitchFamily="2" charset="77"/>
            </a:endParaRPr>
          </a:p>
          <a:p>
            <a:pPr marL="139700"/>
            <a:r>
              <a:rPr lang="pt-BR" sz="2400" b="1" dirty="0">
                <a:solidFill>
                  <a:schemeClr val="bg1"/>
                </a:solidFill>
                <a:latin typeface="AMX" pitchFamily="2" charset="77"/>
              </a:rPr>
              <a:t>Redução</a:t>
            </a:r>
            <a:br>
              <a:rPr lang="pt-BR" sz="2400" b="1" dirty="0">
                <a:solidFill>
                  <a:schemeClr val="bg1"/>
                </a:solidFill>
                <a:latin typeface="AMX" pitchFamily="2" charset="77"/>
              </a:rPr>
            </a:br>
            <a:r>
              <a:rPr lang="pt-BR" sz="2400" b="1" dirty="0">
                <a:solidFill>
                  <a:schemeClr val="bg1"/>
                </a:solidFill>
                <a:latin typeface="AMX" pitchFamily="2" charset="77"/>
              </a:rPr>
              <a:t>de Custos Operacionais</a:t>
            </a:r>
          </a:p>
          <a:p>
            <a:pPr marL="139700"/>
            <a:endParaRPr lang="pt-BR" sz="2000" dirty="0">
              <a:latin typeface="AMX" pitchFamily="2" charset="77"/>
            </a:endParaRPr>
          </a:p>
          <a:p>
            <a:pPr marL="139700"/>
            <a:r>
              <a:rPr lang="pt-BR" dirty="0">
                <a:latin typeface="AMX" pitchFamily="2" charset="77"/>
              </a:rPr>
              <a:t>Minimiza o impacto financeiro de falhas na infraestrutura de TI.</a:t>
            </a:r>
          </a:p>
        </p:txBody>
      </p:sp>
      <p:sp>
        <p:nvSpPr>
          <p:cNvPr id="19" name="Retângulo: Cantos Arredondados 16">
            <a:extLst>
              <a:ext uri="{FF2B5EF4-FFF2-40B4-BE49-F238E27FC236}">
                <a16:creationId xmlns:a16="http://schemas.microsoft.com/office/drawing/2014/main" id="{EF72CBB0-E794-4E48-24C0-C7C96337CA7E}"/>
              </a:ext>
            </a:extLst>
          </p:cNvPr>
          <p:cNvSpPr/>
          <p:nvPr/>
        </p:nvSpPr>
        <p:spPr>
          <a:xfrm>
            <a:off x="8392357" y="2234651"/>
            <a:ext cx="3158370" cy="3515558"/>
          </a:xfrm>
          <a:prstGeom prst="roundRect">
            <a:avLst>
              <a:gd name="adj" fmla="val 9475"/>
            </a:avLst>
          </a:prstGeom>
          <a:gradFill>
            <a:gsLst>
              <a:gs pos="22000">
                <a:srgbClr val="610000"/>
              </a:gs>
              <a:gs pos="100000">
                <a:srgbClr val="C0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17500" indent="-177800"/>
            <a:endParaRPr lang="pt-BR" sz="2400" b="1" dirty="0">
              <a:solidFill>
                <a:srgbClr val="D19601"/>
              </a:solidFill>
              <a:latin typeface="AMX" pitchFamily="2" charset="77"/>
            </a:endParaRPr>
          </a:p>
          <a:p>
            <a:pPr marL="139700"/>
            <a:r>
              <a:rPr lang="pt-BR" sz="2400" b="1" dirty="0">
                <a:solidFill>
                  <a:schemeClr val="bg1"/>
                </a:solidFill>
                <a:latin typeface="AMX" pitchFamily="2" charset="77"/>
              </a:rPr>
              <a:t>Cumprimento</a:t>
            </a:r>
            <a:br>
              <a:rPr lang="pt-BR" sz="2400" b="1" dirty="0">
                <a:solidFill>
                  <a:schemeClr val="bg1"/>
                </a:solidFill>
                <a:latin typeface="AMX" pitchFamily="2" charset="77"/>
              </a:rPr>
            </a:br>
            <a:r>
              <a:rPr lang="pt-BR" sz="2400" b="1" dirty="0">
                <a:solidFill>
                  <a:schemeClr val="bg1"/>
                </a:solidFill>
                <a:latin typeface="AMX" pitchFamily="2" charset="77"/>
              </a:rPr>
              <a:t>de Normas e Regulamentos</a:t>
            </a:r>
          </a:p>
          <a:p>
            <a:pPr marL="139700"/>
            <a:endParaRPr lang="pt-BR" sz="2000" dirty="0">
              <a:latin typeface="AMX" pitchFamily="2" charset="77"/>
            </a:endParaRPr>
          </a:p>
          <a:p>
            <a:pPr marL="139700"/>
            <a:r>
              <a:rPr lang="pt-BR" dirty="0"/>
              <a:t>Ajuda empresas que seguem padrões como ISO 27001​ e LGPD a manter a conformidade com requisitos de segurança.​</a:t>
            </a:r>
            <a:endParaRPr lang="pt-BR" dirty="0">
              <a:latin typeface="AMX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7471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855EAE-1A79-868E-4093-9E1908AD4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oup of people in an office&#10;&#10;AI-generated content may be incorrect.">
            <a:extLst>
              <a:ext uri="{FF2B5EF4-FFF2-40B4-BE49-F238E27FC236}">
                <a16:creationId xmlns:a16="http://schemas.microsoft.com/office/drawing/2014/main" id="{E16DA8C7-D48F-6F59-2159-9500351A9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5446E3C9-C399-7AAD-9D2F-0135926E86D8}"/>
              </a:ext>
            </a:extLst>
          </p:cNvPr>
          <p:cNvSpPr/>
          <p:nvPr/>
        </p:nvSpPr>
        <p:spPr>
          <a:xfrm>
            <a:off x="3719744" y="0"/>
            <a:ext cx="8472257" cy="6858000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41000">
                <a:schemeClr val="tx1">
                  <a:lumMod val="85000"/>
                  <a:lumOff val="1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802CA98-D3F6-4278-6F53-02383EE23F48}"/>
              </a:ext>
            </a:extLst>
          </p:cNvPr>
          <p:cNvSpPr txBox="1"/>
          <p:nvPr/>
        </p:nvSpPr>
        <p:spPr>
          <a:xfrm>
            <a:off x="6352032" y="2397948"/>
            <a:ext cx="505469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  <a:t>Agora que já conhecemos as vantagens dessa solução, vamos entender </a:t>
            </a:r>
            <a:r>
              <a:rPr lang="pt-BR" sz="3200" b="1" dirty="0">
                <a:solidFill>
                  <a:srgbClr val="24C61C"/>
                </a:solidFill>
                <a:latin typeface="AMX Medium" pitchFamily="2" charset="0"/>
              </a:rPr>
              <a:t>para quem </a:t>
            </a:r>
            <a: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  <a:t>ela é indicada!</a:t>
            </a:r>
          </a:p>
        </p:txBody>
      </p:sp>
      <p:grpSp>
        <p:nvGrpSpPr>
          <p:cNvPr id="3" name="Group 1">
            <a:extLst>
              <a:ext uri="{FF2B5EF4-FFF2-40B4-BE49-F238E27FC236}">
                <a16:creationId xmlns:a16="http://schemas.microsoft.com/office/drawing/2014/main" id="{5A260ABA-D6BA-76FE-2E6F-7BD3F800A61F}"/>
              </a:ext>
            </a:extLst>
          </p:cNvPr>
          <p:cNvGrpSpPr/>
          <p:nvPr/>
        </p:nvGrpSpPr>
        <p:grpSpPr>
          <a:xfrm>
            <a:off x="206491" y="158751"/>
            <a:ext cx="11779017" cy="431602"/>
            <a:chOff x="206491" y="158751"/>
            <a:chExt cx="11779017" cy="431602"/>
          </a:xfrm>
        </p:grpSpPr>
        <p:sp>
          <p:nvSpPr>
            <p:cNvPr id="4" name="Retângulo: Cantos Arredondados 15">
              <a:extLst>
                <a:ext uri="{FF2B5EF4-FFF2-40B4-BE49-F238E27FC236}">
                  <a16:creationId xmlns:a16="http://schemas.microsoft.com/office/drawing/2014/main" id="{F79BF088-D2C7-E8ED-BE6A-2B07953B0764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9" name="Gráfico 16">
              <a:extLst>
                <a:ext uri="{FF2B5EF4-FFF2-40B4-BE49-F238E27FC236}">
                  <a16:creationId xmlns:a16="http://schemas.microsoft.com/office/drawing/2014/main" id="{E35336FA-CE17-BFFE-9456-7A2ABB45A0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  <p:sp>
          <p:nvSpPr>
            <p:cNvPr id="10" name="CaixaDeTexto 17">
              <a:extLst>
                <a:ext uri="{FF2B5EF4-FFF2-40B4-BE49-F238E27FC236}">
                  <a16:creationId xmlns:a16="http://schemas.microsoft.com/office/drawing/2014/main" id="{6EA77F9A-9131-85D0-EF54-37C6D4163DE8}"/>
                </a:ext>
              </a:extLst>
            </p:cNvPr>
            <p:cNvSpPr txBox="1"/>
            <p:nvPr/>
          </p:nvSpPr>
          <p:spPr>
            <a:xfrm>
              <a:off x="5546813" y="220664"/>
              <a:ext cx="10983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400" dirty="0">
                  <a:solidFill>
                    <a:schemeClr val="bg1"/>
                  </a:solidFill>
                  <a:latin typeface="AMX Medium" pitchFamily="2" charset="0"/>
                </a:rPr>
                <a:t>ANTI-DDOS</a:t>
              </a:r>
            </a:p>
          </p:txBody>
        </p:sp>
      </p:grpSp>
      <p:pic>
        <p:nvPicPr>
          <p:cNvPr id="11" name="Imagem 10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754D1042-DD3C-2E7F-BF5D-B6FE05E4DB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88" y="233032"/>
            <a:ext cx="698987" cy="26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72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FE7F87-3A2D-B9E2-9194-34E1E6A0A0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13">
            <a:extLst>
              <a:ext uri="{FF2B5EF4-FFF2-40B4-BE49-F238E27FC236}">
                <a16:creationId xmlns:a16="http://schemas.microsoft.com/office/drawing/2014/main" id="{87D225E0-8023-1B18-76DA-9EB50A718436}"/>
              </a:ext>
            </a:extLst>
          </p:cNvPr>
          <p:cNvSpPr/>
          <p:nvPr/>
        </p:nvSpPr>
        <p:spPr>
          <a:xfrm>
            <a:off x="7445406" y="3126541"/>
            <a:ext cx="3379692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COMO FUNCIONA</a:t>
            </a:r>
          </a:p>
        </p:txBody>
      </p:sp>
      <p:sp>
        <p:nvSpPr>
          <p:cNvPr id="4" name="Retângulo: Cantos Arredondados 14">
            <a:extLst>
              <a:ext uri="{FF2B5EF4-FFF2-40B4-BE49-F238E27FC236}">
                <a16:creationId xmlns:a16="http://schemas.microsoft.com/office/drawing/2014/main" id="{A9053A6C-CC1A-475F-B650-379D3BD05580}"/>
              </a:ext>
            </a:extLst>
          </p:cNvPr>
          <p:cNvSpPr/>
          <p:nvPr/>
        </p:nvSpPr>
        <p:spPr>
          <a:xfrm>
            <a:off x="7445405" y="3707980"/>
            <a:ext cx="3379694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CARACTERÍSTICAS</a:t>
            </a:r>
          </a:p>
        </p:txBody>
      </p:sp>
      <p:sp>
        <p:nvSpPr>
          <p:cNvPr id="5" name="Retângulo: Cantos Arredondados 15">
            <a:extLst>
              <a:ext uri="{FF2B5EF4-FFF2-40B4-BE49-F238E27FC236}">
                <a16:creationId xmlns:a16="http://schemas.microsoft.com/office/drawing/2014/main" id="{04899A44-D2D0-4335-593E-C078DDDE5021}"/>
              </a:ext>
            </a:extLst>
          </p:cNvPr>
          <p:cNvSpPr/>
          <p:nvPr/>
        </p:nvSpPr>
        <p:spPr>
          <a:xfrm>
            <a:off x="7445406" y="4289419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BENEFÍCIOS</a:t>
            </a:r>
          </a:p>
        </p:txBody>
      </p:sp>
      <p:sp>
        <p:nvSpPr>
          <p:cNvPr id="6" name="Retângulo: Cantos Arredondados 15">
            <a:extLst>
              <a:ext uri="{FF2B5EF4-FFF2-40B4-BE49-F238E27FC236}">
                <a16:creationId xmlns:a16="http://schemas.microsoft.com/office/drawing/2014/main" id="{E73D6C53-1233-0C9D-7694-A84C6F842ED7}"/>
              </a:ext>
            </a:extLst>
          </p:cNvPr>
          <p:cNvSpPr/>
          <p:nvPr/>
        </p:nvSpPr>
        <p:spPr>
          <a:xfrm>
            <a:off x="7445406" y="4870858"/>
            <a:ext cx="3379693" cy="447675"/>
          </a:xfrm>
          <a:prstGeom prst="roundRect">
            <a:avLst>
              <a:gd name="adj" fmla="val 2504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bg1"/>
                </a:solidFill>
                <a:latin typeface="AMX Black" pitchFamily="2" charset="0"/>
                <a:sym typeface="+mn-ea"/>
              </a:rPr>
              <a:t>PÚBLICO</a:t>
            </a:r>
          </a:p>
        </p:txBody>
      </p:sp>
      <p:sp>
        <p:nvSpPr>
          <p:cNvPr id="7" name="Retângulo: Cantos Arredondados 13">
            <a:extLst>
              <a:ext uri="{FF2B5EF4-FFF2-40B4-BE49-F238E27FC236}">
                <a16:creationId xmlns:a16="http://schemas.microsoft.com/office/drawing/2014/main" id="{DFFFA671-F266-DE2F-41AA-EB9EC772057D}"/>
              </a:ext>
            </a:extLst>
          </p:cNvPr>
          <p:cNvSpPr/>
          <p:nvPr/>
        </p:nvSpPr>
        <p:spPr>
          <a:xfrm>
            <a:off x="7445406" y="2545102"/>
            <a:ext cx="3379692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DEFINIÇÃO</a:t>
            </a:r>
          </a:p>
        </p:txBody>
      </p:sp>
      <p:sp>
        <p:nvSpPr>
          <p:cNvPr id="2" name="Retângulo: Cantos Arredondados 15">
            <a:extLst>
              <a:ext uri="{FF2B5EF4-FFF2-40B4-BE49-F238E27FC236}">
                <a16:creationId xmlns:a16="http://schemas.microsoft.com/office/drawing/2014/main" id="{DA778A6E-EA6B-2089-3385-0593FADB6A59}"/>
              </a:ext>
            </a:extLst>
          </p:cNvPr>
          <p:cNvSpPr/>
          <p:nvPr/>
        </p:nvSpPr>
        <p:spPr>
          <a:xfrm>
            <a:off x="7445405" y="5452297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POLÍTICA COMERCIAL</a:t>
            </a:r>
          </a:p>
        </p:txBody>
      </p:sp>
      <p:sp>
        <p:nvSpPr>
          <p:cNvPr id="9" name="Retângulo: Cantos Arredondados 15">
            <a:extLst>
              <a:ext uri="{FF2B5EF4-FFF2-40B4-BE49-F238E27FC236}">
                <a16:creationId xmlns:a16="http://schemas.microsoft.com/office/drawing/2014/main" id="{21A17F14-F52F-05DE-DCAE-BF202A4FCD69}"/>
              </a:ext>
            </a:extLst>
          </p:cNvPr>
          <p:cNvSpPr/>
          <p:nvPr/>
        </p:nvSpPr>
        <p:spPr>
          <a:xfrm>
            <a:off x="7445404" y="6033736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ATIVAÇÃO</a:t>
            </a:r>
          </a:p>
        </p:txBody>
      </p:sp>
    </p:spTree>
    <p:extLst>
      <p:ext uri="{BB962C8B-B14F-4D97-AF65-F5344CB8AC3E}">
        <p14:creationId xmlns:p14="http://schemas.microsoft.com/office/powerpoint/2010/main" val="139988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EAD21C-788C-6A8A-017B-BFFACC334F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1">
            <a:extLst>
              <a:ext uri="{FF2B5EF4-FFF2-40B4-BE49-F238E27FC236}">
                <a16:creationId xmlns:a16="http://schemas.microsoft.com/office/drawing/2014/main" id="{CB2BEEF4-6E25-B164-3B62-53C2BFD2328D}"/>
              </a:ext>
            </a:extLst>
          </p:cNvPr>
          <p:cNvSpPr/>
          <p:nvPr/>
        </p:nvSpPr>
        <p:spPr>
          <a:xfrm>
            <a:off x="206492" y="868827"/>
            <a:ext cx="7194550" cy="909835"/>
          </a:xfrm>
          <a:prstGeom prst="roundRect">
            <a:avLst>
              <a:gd name="adj" fmla="val 14815"/>
            </a:avLst>
          </a:prstGeom>
          <a:gradFill>
            <a:gsLst>
              <a:gs pos="55000">
                <a:schemeClr val="bg1">
                  <a:lumMod val="95000"/>
                </a:schemeClr>
              </a:gs>
              <a:gs pos="89000">
                <a:schemeClr val="bg2">
                  <a:lumMod val="9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/>
          <a:lstStyle/>
          <a:p>
            <a:r>
              <a:rPr lang="pt-BR" altLang="en-US" sz="3200" dirty="0">
                <a:solidFill>
                  <a:schemeClr val="tx1"/>
                </a:solidFill>
                <a:latin typeface="AMX Black" pitchFamily="2" charset="0"/>
              </a:rPr>
              <a:t>Público do </a:t>
            </a:r>
            <a:r>
              <a:rPr lang="pt-BR" altLang="en-US" sz="3200" dirty="0" err="1">
                <a:solidFill>
                  <a:schemeClr val="tx1"/>
                </a:solidFill>
                <a:latin typeface="AMX Black" pitchFamily="2" charset="0"/>
              </a:rPr>
              <a:t>Anti-DDoS</a:t>
            </a:r>
            <a:endParaRPr lang="pt-BR" altLang="en-US" sz="3200" dirty="0">
              <a:solidFill>
                <a:schemeClr val="tx1"/>
              </a:solidFill>
              <a:latin typeface="AMX Black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D64B4BE-E67D-59DF-FE76-791D6261D233}"/>
              </a:ext>
            </a:extLst>
          </p:cNvPr>
          <p:cNvSpPr txBox="1"/>
          <p:nvPr/>
        </p:nvSpPr>
        <p:spPr>
          <a:xfrm>
            <a:off x="385249" y="3758394"/>
            <a:ext cx="211323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E-commerce</a:t>
            </a:r>
          </a:p>
          <a:p>
            <a:pPr algn="ctr"/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Lojas online</a:t>
            </a:r>
            <a:b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</a:b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precisam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garantir</a:t>
            </a:r>
            <a:b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</a:b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que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clientes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consigam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acessar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seus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sites o</a:t>
            </a:r>
            <a:b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</a:b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tempo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todo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.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1D7C015-641A-25C5-7BE7-2F730CFCCEE2}"/>
              </a:ext>
            </a:extLst>
          </p:cNvPr>
          <p:cNvGrpSpPr/>
          <p:nvPr/>
        </p:nvGrpSpPr>
        <p:grpSpPr>
          <a:xfrm>
            <a:off x="789359" y="2284487"/>
            <a:ext cx="1305016" cy="1305016"/>
            <a:chOff x="5949029" y="1517736"/>
            <a:chExt cx="1181076" cy="1181076"/>
          </a:xfrm>
        </p:grpSpPr>
        <p:grpSp>
          <p:nvGrpSpPr>
            <p:cNvPr id="54" name="Agrupar 22">
              <a:extLst>
                <a:ext uri="{FF2B5EF4-FFF2-40B4-BE49-F238E27FC236}">
                  <a16:creationId xmlns:a16="http://schemas.microsoft.com/office/drawing/2014/main" id="{DB5F1801-A2E4-6323-AC74-54A8EC1C0832}"/>
                </a:ext>
              </a:extLst>
            </p:cNvPr>
            <p:cNvGrpSpPr/>
            <p:nvPr/>
          </p:nvGrpSpPr>
          <p:grpSpPr>
            <a:xfrm>
              <a:off x="5949029" y="1517736"/>
              <a:ext cx="1181076" cy="1181076"/>
              <a:chOff x="6876653" y="936137"/>
              <a:chExt cx="1704975" cy="1704975"/>
            </a:xfrm>
          </p:grpSpPr>
          <p:sp>
            <p:nvSpPr>
              <p:cNvPr id="56" name="Elipse 14">
                <a:extLst>
                  <a:ext uri="{FF2B5EF4-FFF2-40B4-BE49-F238E27FC236}">
                    <a16:creationId xmlns:a16="http://schemas.microsoft.com/office/drawing/2014/main" id="{01EAC91F-61E8-565D-B557-92EBE20FFB3C}"/>
                  </a:ext>
                </a:extLst>
              </p:cNvPr>
              <p:cNvSpPr/>
              <p:nvPr/>
            </p:nvSpPr>
            <p:spPr>
              <a:xfrm>
                <a:off x="6876653" y="936137"/>
                <a:ext cx="1704975" cy="1704975"/>
              </a:xfrm>
              <a:prstGeom prst="ellipse">
                <a:avLst/>
              </a:prstGeom>
              <a:solidFill>
                <a:srgbClr val="24C61C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  <p:sp>
            <p:nvSpPr>
              <p:cNvPr id="57" name="Elipse 15">
                <a:extLst>
                  <a:ext uri="{FF2B5EF4-FFF2-40B4-BE49-F238E27FC236}">
                    <a16:creationId xmlns:a16="http://schemas.microsoft.com/office/drawing/2014/main" id="{001B257D-B2F6-87A8-CBD6-7CD8208DA640}"/>
                  </a:ext>
                </a:extLst>
              </p:cNvPr>
              <p:cNvSpPr/>
              <p:nvPr/>
            </p:nvSpPr>
            <p:spPr>
              <a:xfrm>
                <a:off x="6993244" y="1052728"/>
                <a:ext cx="1471790" cy="1471790"/>
              </a:xfrm>
              <a:prstGeom prst="ellipse">
                <a:avLst/>
              </a:prstGeom>
              <a:solidFill>
                <a:srgbClr val="24C61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</p:grpSp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98CF0B12-B917-059A-8941-F9719118F2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6221516" y="1790223"/>
              <a:ext cx="636099" cy="636099"/>
            </a:xfrm>
            <a:prstGeom prst="rect">
              <a:avLst/>
            </a:prstGeom>
          </p:spPr>
        </p:pic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A72D49E2-D54E-F777-D917-D55F25873043}"/>
              </a:ext>
            </a:extLst>
          </p:cNvPr>
          <p:cNvSpPr txBox="1"/>
          <p:nvPr/>
        </p:nvSpPr>
        <p:spPr>
          <a:xfrm>
            <a:off x="2724739" y="3758394"/>
            <a:ext cx="207951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Instituições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financeiras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AMX" pitchFamily="2" charset="77"/>
            </a:endParaRPr>
          </a:p>
          <a:p>
            <a:pPr algn="ctr"/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Bancos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e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seguradoras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dependem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de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sistemas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sempre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disponíveis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para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transações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seguras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.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01D61B35-0787-70B4-5AD3-9F9DB1C13E37}"/>
              </a:ext>
            </a:extLst>
          </p:cNvPr>
          <p:cNvGrpSpPr/>
          <p:nvPr/>
        </p:nvGrpSpPr>
        <p:grpSpPr>
          <a:xfrm>
            <a:off x="3111987" y="2284487"/>
            <a:ext cx="1305016" cy="1305016"/>
            <a:chOff x="5949029" y="1517736"/>
            <a:chExt cx="1181076" cy="1181076"/>
          </a:xfrm>
        </p:grpSpPr>
        <p:grpSp>
          <p:nvGrpSpPr>
            <p:cNvPr id="60" name="Agrupar 22">
              <a:extLst>
                <a:ext uri="{FF2B5EF4-FFF2-40B4-BE49-F238E27FC236}">
                  <a16:creationId xmlns:a16="http://schemas.microsoft.com/office/drawing/2014/main" id="{2EBC6A6E-090B-FF66-E2DA-93941689A560}"/>
                </a:ext>
              </a:extLst>
            </p:cNvPr>
            <p:cNvGrpSpPr/>
            <p:nvPr/>
          </p:nvGrpSpPr>
          <p:grpSpPr>
            <a:xfrm>
              <a:off x="5949029" y="1517736"/>
              <a:ext cx="1181076" cy="1181076"/>
              <a:chOff x="6876653" y="936137"/>
              <a:chExt cx="1704975" cy="1704975"/>
            </a:xfrm>
          </p:grpSpPr>
          <p:sp>
            <p:nvSpPr>
              <p:cNvPr id="62" name="Elipse 14">
                <a:extLst>
                  <a:ext uri="{FF2B5EF4-FFF2-40B4-BE49-F238E27FC236}">
                    <a16:creationId xmlns:a16="http://schemas.microsoft.com/office/drawing/2014/main" id="{F5071DBD-76B7-7B6A-48CB-461CE2228C66}"/>
                  </a:ext>
                </a:extLst>
              </p:cNvPr>
              <p:cNvSpPr/>
              <p:nvPr/>
            </p:nvSpPr>
            <p:spPr>
              <a:xfrm>
                <a:off x="6876653" y="936137"/>
                <a:ext cx="1704975" cy="1704975"/>
              </a:xfrm>
              <a:prstGeom prst="ellipse">
                <a:avLst/>
              </a:prstGeom>
              <a:solidFill>
                <a:srgbClr val="24C61C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  <p:sp>
            <p:nvSpPr>
              <p:cNvPr id="63" name="Elipse 15">
                <a:extLst>
                  <a:ext uri="{FF2B5EF4-FFF2-40B4-BE49-F238E27FC236}">
                    <a16:creationId xmlns:a16="http://schemas.microsoft.com/office/drawing/2014/main" id="{BB4A669F-8EE0-007A-1931-9D341B56AA48}"/>
                  </a:ext>
                </a:extLst>
              </p:cNvPr>
              <p:cNvSpPr/>
              <p:nvPr/>
            </p:nvSpPr>
            <p:spPr>
              <a:xfrm>
                <a:off x="6993245" y="1052729"/>
                <a:ext cx="1471789" cy="1471789"/>
              </a:xfrm>
              <a:prstGeom prst="ellipse">
                <a:avLst/>
              </a:prstGeom>
              <a:solidFill>
                <a:srgbClr val="24C61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</p:grpSp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89E81CDB-B298-FF19-8EDD-A8ABB76B41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6225682" y="1816252"/>
              <a:ext cx="627769" cy="584036"/>
            </a:xfrm>
            <a:prstGeom prst="rect">
              <a:avLst/>
            </a:prstGeom>
          </p:spPr>
        </p:pic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B467D5D2-9F87-82F3-BF84-5A699FF71B85}"/>
              </a:ext>
            </a:extLst>
          </p:cNvPr>
          <p:cNvSpPr txBox="1"/>
          <p:nvPr/>
        </p:nvSpPr>
        <p:spPr>
          <a:xfrm>
            <a:off x="4971601" y="3758394"/>
            <a:ext cx="22310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Setor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Público</a:t>
            </a:r>
          </a:p>
          <a:p>
            <a:pPr algn="ctr"/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Órgãos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governamentais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precisam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proteger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informações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e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manter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serviços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acessíveis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.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9976EB5-A222-CF0C-D4E3-FA7CFFDCAFDB}"/>
              </a:ext>
            </a:extLst>
          </p:cNvPr>
          <p:cNvGrpSpPr/>
          <p:nvPr/>
        </p:nvGrpSpPr>
        <p:grpSpPr>
          <a:xfrm>
            <a:off x="5434615" y="2284487"/>
            <a:ext cx="1305016" cy="1305016"/>
            <a:chOff x="5949029" y="1517736"/>
            <a:chExt cx="1181076" cy="1181076"/>
          </a:xfrm>
        </p:grpSpPr>
        <p:grpSp>
          <p:nvGrpSpPr>
            <p:cNvPr id="66" name="Agrupar 22">
              <a:extLst>
                <a:ext uri="{FF2B5EF4-FFF2-40B4-BE49-F238E27FC236}">
                  <a16:creationId xmlns:a16="http://schemas.microsoft.com/office/drawing/2014/main" id="{C107B6FE-953A-698E-E80C-63E17EBD9FA9}"/>
                </a:ext>
              </a:extLst>
            </p:cNvPr>
            <p:cNvGrpSpPr/>
            <p:nvPr/>
          </p:nvGrpSpPr>
          <p:grpSpPr>
            <a:xfrm>
              <a:off x="5949029" y="1517736"/>
              <a:ext cx="1181076" cy="1181076"/>
              <a:chOff x="6876653" y="936137"/>
              <a:chExt cx="1704975" cy="1704975"/>
            </a:xfrm>
          </p:grpSpPr>
          <p:sp>
            <p:nvSpPr>
              <p:cNvPr id="68" name="Elipse 14">
                <a:extLst>
                  <a:ext uri="{FF2B5EF4-FFF2-40B4-BE49-F238E27FC236}">
                    <a16:creationId xmlns:a16="http://schemas.microsoft.com/office/drawing/2014/main" id="{064DBEF6-98F5-6B3F-B3F4-B64DE61FDD1A}"/>
                  </a:ext>
                </a:extLst>
              </p:cNvPr>
              <p:cNvSpPr/>
              <p:nvPr/>
            </p:nvSpPr>
            <p:spPr>
              <a:xfrm>
                <a:off x="6876653" y="936137"/>
                <a:ext cx="1704975" cy="1704975"/>
              </a:xfrm>
              <a:prstGeom prst="ellipse">
                <a:avLst/>
              </a:prstGeom>
              <a:solidFill>
                <a:srgbClr val="24C61C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  <p:sp>
            <p:nvSpPr>
              <p:cNvPr id="69" name="Elipse 15">
                <a:extLst>
                  <a:ext uri="{FF2B5EF4-FFF2-40B4-BE49-F238E27FC236}">
                    <a16:creationId xmlns:a16="http://schemas.microsoft.com/office/drawing/2014/main" id="{98A773D5-D5E0-B134-F1E0-DB40BCF09C61}"/>
                  </a:ext>
                </a:extLst>
              </p:cNvPr>
              <p:cNvSpPr/>
              <p:nvPr/>
            </p:nvSpPr>
            <p:spPr>
              <a:xfrm>
                <a:off x="6993244" y="1052728"/>
                <a:ext cx="1471790" cy="1471790"/>
              </a:xfrm>
              <a:prstGeom prst="ellipse">
                <a:avLst/>
              </a:prstGeom>
              <a:solidFill>
                <a:srgbClr val="24C61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</p:grpSp>
        <p:pic>
          <p:nvPicPr>
            <p:cNvPr id="67" name="Graphic 66">
              <a:extLst>
                <a:ext uri="{FF2B5EF4-FFF2-40B4-BE49-F238E27FC236}">
                  <a16:creationId xmlns:a16="http://schemas.microsoft.com/office/drawing/2014/main" id="{A1AC5DFD-4047-2326-7EAA-FE54D6F45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6247645" y="1719044"/>
              <a:ext cx="583844" cy="778458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E89BDC65-153F-643A-3A44-D3B4F238D39D}"/>
              </a:ext>
            </a:extLst>
          </p:cNvPr>
          <p:cNvSpPr txBox="1"/>
          <p:nvPr/>
        </p:nvSpPr>
        <p:spPr>
          <a:xfrm>
            <a:off x="7237898" y="3758394"/>
            <a:ext cx="233970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Provedores de</a:t>
            </a:r>
            <a:b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</a:b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Serviços de TI</a:t>
            </a:r>
          </a:p>
          <a:p>
            <a:pPr algn="ctr"/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Empresas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de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hospedagem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, cloud computing e data centers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são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alvos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frequentes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de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ataques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2E7296D-EA30-A42F-E470-BE7DF42C28DA}"/>
              </a:ext>
            </a:extLst>
          </p:cNvPr>
          <p:cNvGrpSpPr/>
          <p:nvPr/>
        </p:nvGrpSpPr>
        <p:grpSpPr>
          <a:xfrm>
            <a:off x="7757243" y="2284487"/>
            <a:ext cx="1305016" cy="1305016"/>
            <a:chOff x="5949029" y="1517736"/>
            <a:chExt cx="1181076" cy="1181076"/>
          </a:xfrm>
        </p:grpSpPr>
        <p:grpSp>
          <p:nvGrpSpPr>
            <p:cNvPr id="5" name="Agrupar 22">
              <a:extLst>
                <a:ext uri="{FF2B5EF4-FFF2-40B4-BE49-F238E27FC236}">
                  <a16:creationId xmlns:a16="http://schemas.microsoft.com/office/drawing/2014/main" id="{5F6BFC02-1F23-626C-81CE-103AE022765A}"/>
                </a:ext>
              </a:extLst>
            </p:cNvPr>
            <p:cNvGrpSpPr/>
            <p:nvPr/>
          </p:nvGrpSpPr>
          <p:grpSpPr>
            <a:xfrm>
              <a:off x="5949029" y="1517736"/>
              <a:ext cx="1181076" cy="1181076"/>
              <a:chOff x="6876653" y="936137"/>
              <a:chExt cx="1704975" cy="1704975"/>
            </a:xfrm>
          </p:grpSpPr>
          <p:sp>
            <p:nvSpPr>
              <p:cNvPr id="7" name="Elipse 14">
                <a:extLst>
                  <a:ext uri="{FF2B5EF4-FFF2-40B4-BE49-F238E27FC236}">
                    <a16:creationId xmlns:a16="http://schemas.microsoft.com/office/drawing/2014/main" id="{2B2C1D4A-B4F2-BB34-D4F1-B6010135B84A}"/>
                  </a:ext>
                </a:extLst>
              </p:cNvPr>
              <p:cNvSpPr/>
              <p:nvPr/>
            </p:nvSpPr>
            <p:spPr>
              <a:xfrm>
                <a:off x="6876653" y="936137"/>
                <a:ext cx="1704975" cy="1704975"/>
              </a:xfrm>
              <a:prstGeom prst="ellipse">
                <a:avLst/>
              </a:prstGeom>
              <a:solidFill>
                <a:srgbClr val="24C61C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  <p:sp>
            <p:nvSpPr>
              <p:cNvPr id="8" name="Elipse 15">
                <a:extLst>
                  <a:ext uri="{FF2B5EF4-FFF2-40B4-BE49-F238E27FC236}">
                    <a16:creationId xmlns:a16="http://schemas.microsoft.com/office/drawing/2014/main" id="{6A1E9253-65C3-10E7-5605-E4C2402EFD8F}"/>
                  </a:ext>
                </a:extLst>
              </p:cNvPr>
              <p:cNvSpPr/>
              <p:nvPr/>
            </p:nvSpPr>
            <p:spPr>
              <a:xfrm>
                <a:off x="6993244" y="1052728"/>
                <a:ext cx="1471790" cy="1471790"/>
              </a:xfrm>
              <a:prstGeom prst="ellipse">
                <a:avLst/>
              </a:prstGeom>
              <a:solidFill>
                <a:srgbClr val="24C61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</p:grp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1790EC7D-7069-CF47-853F-790200035C7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6213262" y="1767136"/>
              <a:ext cx="652608" cy="682274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E86BF60-17C5-906E-4541-0F9AB51A6379}"/>
              </a:ext>
            </a:extLst>
          </p:cNvPr>
          <p:cNvSpPr txBox="1"/>
          <p:nvPr/>
        </p:nvSpPr>
        <p:spPr>
          <a:xfrm>
            <a:off x="9612856" y="3758394"/>
            <a:ext cx="223904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Setor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de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Entretenimento</a:t>
            </a:r>
            <a:b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</a:b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e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Jogos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Online</a:t>
            </a:r>
          </a:p>
          <a:p>
            <a:pPr algn="ctr"/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Plataformas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de</a:t>
            </a:r>
            <a:b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</a:b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jogos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online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sofrem</a:t>
            </a:r>
            <a:b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</a:b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ataques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frequentes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para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prejudicar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a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experiência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 do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usuário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MX" pitchFamily="2" charset="77"/>
              </a:rPr>
              <a:t>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2076BCD-767C-49FF-1EA1-5C60272B7FD7}"/>
              </a:ext>
            </a:extLst>
          </p:cNvPr>
          <p:cNvGrpSpPr/>
          <p:nvPr/>
        </p:nvGrpSpPr>
        <p:grpSpPr>
          <a:xfrm>
            <a:off x="10079871" y="2284487"/>
            <a:ext cx="1305016" cy="1305016"/>
            <a:chOff x="5949029" y="1517736"/>
            <a:chExt cx="1181076" cy="1181076"/>
          </a:xfrm>
        </p:grpSpPr>
        <p:grpSp>
          <p:nvGrpSpPr>
            <p:cNvPr id="11" name="Agrupar 22">
              <a:extLst>
                <a:ext uri="{FF2B5EF4-FFF2-40B4-BE49-F238E27FC236}">
                  <a16:creationId xmlns:a16="http://schemas.microsoft.com/office/drawing/2014/main" id="{2570F452-50F1-FD71-7AF8-8DE1C6258E8B}"/>
                </a:ext>
              </a:extLst>
            </p:cNvPr>
            <p:cNvGrpSpPr/>
            <p:nvPr/>
          </p:nvGrpSpPr>
          <p:grpSpPr>
            <a:xfrm>
              <a:off x="5949029" y="1517736"/>
              <a:ext cx="1181076" cy="1181076"/>
              <a:chOff x="6876653" y="936137"/>
              <a:chExt cx="1704975" cy="1704975"/>
            </a:xfrm>
          </p:grpSpPr>
          <p:sp>
            <p:nvSpPr>
              <p:cNvPr id="13" name="Elipse 14">
                <a:extLst>
                  <a:ext uri="{FF2B5EF4-FFF2-40B4-BE49-F238E27FC236}">
                    <a16:creationId xmlns:a16="http://schemas.microsoft.com/office/drawing/2014/main" id="{5D2EE97A-1A9D-2D02-1BB0-078767027B59}"/>
                  </a:ext>
                </a:extLst>
              </p:cNvPr>
              <p:cNvSpPr/>
              <p:nvPr/>
            </p:nvSpPr>
            <p:spPr>
              <a:xfrm>
                <a:off x="6876653" y="936137"/>
                <a:ext cx="1704975" cy="1704975"/>
              </a:xfrm>
              <a:prstGeom prst="ellipse">
                <a:avLst/>
              </a:prstGeom>
              <a:solidFill>
                <a:srgbClr val="24C61C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  <p:sp>
            <p:nvSpPr>
              <p:cNvPr id="14" name="Elipse 15">
                <a:extLst>
                  <a:ext uri="{FF2B5EF4-FFF2-40B4-BE49-F238E27FC236}">
                    <a16:creationId xmlns:a16="http://schemas.microsoft.com/office/drawing/2014/main" id="{A1010125-423C-C563-1E08-5F2B600D7681}"/>
                  </a:ext>
                </a:extLst>
              </p:cNvPr>
              <p:cNvSpPr/>
              <p:nvPr/>
            </p:nvSpPr>
            <p:spPr>
              <a:xfrm>
                <a:off x="6993244" y="1052728"/>
                <a:ext cx="1471790" cy="1471790"/>
              </a:xfrm>
              <a:prstGeom prst="ellipse">
                <a:avLst/>
              </a:prstGeom>
              <a:solidFill>
                <a:srgbClr val="24C61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BR" dirty="0"/>
              </a:p>
            </p:txBody>
          </p:sp>
        </p:grp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DDD8218A-DF55-50E3-8CDC-6937376BD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6221887" y="1785780"/>
              <a:ext cx="635359" cy="644986"/>
            </a:xfrm>
            <a:prstGeom prst="rect">
              <a:avLst/>
            </a:prstGeom>
          </p:spPr>
        </p:pic>
      </p:grpSp>
      <p:sp>
        <p:nvSpPr>
          <p:cNvPr id="15" name="CaixaDeTexto 12">
            <a:extLst>
              <a:ext uri="{FF2B5EF4-FFF2-40B4-BE49-F238E27FC236}">
                <a16:creationId xmlns:a16="http://schemas.microsoft.com/office/drawing/2014/main" id="{DBF367F9-A17C-D247-790F-9DDEEA9C81F4}"/>
              </a:ext>
            </a:extLst>
          </p:cNvPr>
          <p:cNvSpPr txBox="1"/>
          <p:nvPr/>
        </p:nvSpPr>
        <p:spPr>
          <a:xfrm>
            <a:off x="6188628" y="899605"/>
            <a:ext cx="48019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A proteção contra </a:t>
            </a:r>
            <a:r>
              <a:rPr lang="pt-BR" b="1" dirty="0" err="1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DDoS</a:t>
            </a:r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 não é apenas para grandes corporações. Diferentes setores podem se beneficiar dessa solução, incluindo:</a:t>
            </a:r>
          </a:p>
        </p:txBody>
      </p:sp>
    </p:spTree>
    <p:extLst>
      <p:ext uri="{BB962C8B-B14F-4D97-AF65-F5344CB8AC3E}">
        <p14:creationId xmlns:p14="http://schemas.microsoft.com/office/powerpoint/2010/main" val="1129752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/>
      <p:bldP spid="58" grpId="0"/>
      <p:bldP spid="64" grpId="0"/>
      <p:bldP spid="3" grpId="0"/>
      <p:bldP spid="9" grpId="0"/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7BBE0-2545-DC1B-A077-D9DC534740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13">
            <a:extLst>
              <a:ext uri="{FF2B5EF4-FFF2-40B4-BE49-F238E27FC236}">
                <a16:creationId xmlns:a16="http://schemas.microsoft.com/office/drawing/2014/main" id="{D31F38BB-64DD-EB98-1AF8-10CE2AC1DE78}"/>
              </a:ext>
            </a:extLst>
          </p:cNvPr>
          <p:cNvSpPr/>
          <p:nvPr/>
        </p:nvSpPr>
        <p:spPr>
          <a:xfrm>
            <a:off x="7445406" y="3126541"/>
            <a:ext cx="3379692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COMO FUNCIONA</a:t>
            </a:r>
          </a:p>
        </p:txBody>
      </p:sp>
      <p:sp>
        <p:nvSpPr>
          <p:cNvPr id="4" name="Retângulo: Cantos Arredondados 14">
            <a:extLst>
              <a:ext uri="{FF2B5EF4-FFF2-40B4-BE49-F238E27FC236}">
                <a16:creationId xmlns:a16="http://schemas.microsoft.com/office/drawing/2014/main" id="{77156FA2-35C0-F1C7-158C-6DA8446795DB}"/>
              </a:ext>
            </a:extLst>
          </p:cNvPr>
          <p:cNvSpPr/>
          <p:nvPr/>
        </p:nvSpPr>
        <p:spPr>
          <a:xfrm>
            <a:off x="7445405" y="3707980"/>
            <a:ext cx="3379694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CARACTERÍSTICAS</a:t>
            </a:r>
          </a:p>
        </p:txBody>
      </p:sp>
      <p:sp>
        <p:nvSpPr>
          <p:cNvPr id="5" name="Retângulo: Cantos Arredondados 15">
            <a:extLst>
              <a:ext uri="{FF2B5EF4-FFF2-40B4-BE49-F238E27FC236}">
                <a16:creationId xmlns:a16="http://schemas.microsoft.com/office/drawing/2014/main" id="{3F304263-721F-195D-DFAA-FB7306009F25}"/>
              </a:ext>
            </a:extLst>
          </p:cNvPr>
          <p:cNvSpPr/>
          <p:nvPr/>
        </p:nvSpPr>
        <p:spPr>
          <a:xfrm>
            <a:off x="7445406" y="4289419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BENEFÍCIOS</a:t>
            </a:r>
          </a:p>
        </p:txBody>
      </p:sp>
      <p:sp>
        <p:nvSpPr>
          <p:cNvPr id="6" name="Retângulo: Cantos Arredondados 15">
            <a:extLst>
              <a:ext uri="{FF2B5EF4-FFF2-40B4-BE49-F238E27FC236}">
                <a16:creationId xmlns:a16="http://schemas.microsoft.com/office/drawing/2014/main" id="{55835323-DC65-FAF9-AA69-FF940E690F44}"/>
              </a:ext>
            </a:extLst>
          </p:cNvPr>
          <p:cNvSpPr/>
          <p:nvPr/>
        </p:nvSpPr>
        <p:spPr>
          <a:xfrm>
            <a:off x="7445406" y="4870858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PÚBLICO</a:t>
            </a:r>
          </a:p>
        </p:txBody>
      </p:sp>
      <p:sp>
        <p:nvSpPr>
          <p:cNvPr id="7" name="Retângulo: Cantos Arredondados 13">
            <a:extLst>
              <a:ext uri="{FF2B5EF4-FFF2-40B4-BE49-F238E27FC236}">
                <a16:creationId xmlns:a16="http://schemas.microsoft.com/office/drawing/2014/main" id="{B4C049B1-4466-9EDE-EB59-F482097EB0A6}"/>
              </a:ext>
            </a:extLst>
          </p:cNvPr>
          <p:cNvSpPr/>
          <p:nvPr/>
        </p:nvSpPr>
        <p:spPr>
          <a:xfrm>
            <a:off x="7445406" y="2545102"/>
            <a:ext cx="3379692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DEFINIÇÃO</a:t>
            </a:r>
          </a:p>
        </p:txBody>
      </p:sp>
      <p:sp>
        <p:nvSpPr>
          <p:cNvPr id="8" name="Retângulo: Cantos Arredondados 15">
            <a:extLst>
              <a:ext uri="{FF2B5EF4-FFF2-40B4-BE49-F238E27FC236}">
                <a16:creationId xmlns:a16="http://schemas.microsoft.com/office/drawing/2014/main" id="{149482A4-00B7-4FEE-91BB-E95990F5FE9A}"/>
              </a:ext>
            </a:extLst>
          </p:cNvPr>
          <p:cNvSpPr/>
          <p:nvPr/>
        </p:nvSpPr>
        <p:spPr>
          <a:xfrm>
            <a:off x="7445405" y="5452297"/>
            <a:ext cx="3379693" cy="447675"/>
          </a:xfrm>
          <a:prstGeom prst="roundRect">
            <a:avLst>
              <a:gd name="adj" fmla="val 2504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bg1"/>
                </a:solidFill>
                <a:latin typeface="AMX Black" pitchFamily="2" charset="0"/>
                <a:sym typeface="+mn-ea"/>
              </a:rPr>
              <a:t>POLÍTICA COMERCIAL</a:t>
            </a:r>
          </a:p>
        </p:txBody>
      </p:sp>
      <p:sp>
        <p:nvSpPr>
          <p:cNvPr id="9" name="Retângulo: Cantos Arredondados 15">
            <a:extLst>
              <a:ext uri="{FF2B5EF4-FFF2-40B4-BE49-F238E27FC236}">
                <a16:creationId xmlns:a16="http://schemas.microsoft.com/office/drawing/2014/main" id="{6F2E6E2E-1F13-BF35-0E0D-0CABEBF584EB}"/>
              </a:ext>
            </a:extLst>
          </p:cNvPr>
          <p:cNvSpPr/>
          <p:nvPr/>
        </p:nvSpPr>
        <p:spPr>
          <a:xfrm>
            <a:off x="7445404" y="6033736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ATIVAÇÃO</a:t>
            </a:r>
          </a:p>
        </p:txBody>
      </p:sp>
    </p:spTree>
    <p:extLst>
      <p:ext uri="{BB962C8B-B14F-4D97-AF65-F5344CB8AC3E}">
        <p14:creationId xmlns:p14="http://schemas.microsoft.com/office/powerpoint/2010/main" val="279944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1">
            <a:extLst>
              <a:ext uri="{FF2B5EF4-FFF2-40B4-BE49-F238E27FC236}">
                <a16:creationId xmlns:a16="http://schemas.microsoft.com/office/drawing/2014/main" id="{A2C305A7-2533-989D-F391-536ECCEB61DD}"/>
              </a:ext>
            </a:extLst>
          </p:cNvPr>
          <p:cNvSpPr/>
          <p:nvPr/>
        </p:nvSpPr>
        <p:spPr>
          <a:xfrm>
            <a:off x="206492" y="868827"/>
            <a:ext cx="7194550" cy="909835"/>
          </a:xfrm>
          <a:prstGeom prst="roundRect">
            <a:avLst>
              <a:gd name="adj" fmla="val 14815"/>
            </a:avLst>
          </a:prstGeom>
          <a:gradFill>
            <a:gsLst>
              <a:gs pos="55000">
                <a:schemeClr val="bg1">
                  <a:lumMod val="95000"/>
                </a:schemeClr>
              </a:gs>
              <a:gs pos="89000">
                <a:schemeClr val="bg2">
                  <a:lumMod val="9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/>
          <a:lstStyle/>
          <a:p>
            <a:r>
              <a:rPr lang="pt-BR" altLang="en-US" sz="3200" dirty="0">
                <a:solidFill>
                  <a:schemeClr val="tx1"/>
                </a:solidFill>
                <a:latin typeface="AMX Black" pitchFamily="2" charset="0"/>
              </a:rPr>
              <a:t>Política comercial </a:t>
            </a:r>
            <a:r>
              <a:rPr lang="pt-BR" altLang="en-US" sz="3200" dirty="0" err="1">
                <a:solidFill>
                  <a:schemeClr val="tx1"/>
                </a:solidFill>
                <a:latin typeface="AMX Black" pitchFamily="2" charset="0"/>
              </a:rPr>
              <a:t>Anti-DDoS</a:t>
            </a:r>
            <a:endParaRPr lang="pt-BR" altLang="en-US" sz="3200" dirty="0">
              <a:solidFill>
                <a:schemeClr val="tx1"/>
              </a:solidFill>
              <a:latin typeface="AMX Black" pitchFamily="2" charset="0"/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8168B81E-D954-92C3-EBE3-855D66ED1197}"/>
              </a:ext>
            </a:extLst>
          </p:cNvPr>
          <p:cNvSpPr txBox="1"/>
          <p:nvPr/>
        </p:nvSpPr>
        <p:spPr>
          <a:xfrm>
            <a:off x="734086" y="1961873"/>
            <a:ext cx="81017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dirty="0">
                <a:solidFill>
                  <a:srgbClr val="000000"/>
                </a:solidFill>
                <a:effectLst/>
                <a:latin typeface="AMX" pitchFamily="2" charset="77"/>
                <a:ea typeface="Times New Roman" panose="02020603050405020304" pitchFamily="18" charset="0"/>
                <a:cs typeface="Aptos" panose="020B0004020202020204" pitchFamily="34" charset="0"/>
              </a:rPr>
              <a:t>O contrato contará com opções de permanência de 12, 24 ou 36 meses. </a:t>
            </a:r>
            <a:endParaRPr lang="pt-BR" dirty="0">
              <a:latin typeface="AMX" pitchFamily="2" charset="77"/>
            </a:endParaRPr>
          </a:p>
        </p:txBody>
      </p:sp>
      <p:grpSp>
        <p:nvGrpSpPr>
          <p:cNvPr id="28" name="Agrupar 27">
            <a:extLst>
              <a:ext uri="{FF2B5EF4-FFF2-40B4-BE49-F238E27FC236}">
                <a16:creationId xmlns:a16="http://schemas.microsoft.com/office/drawing/2014/main" id="{EC055F5E-06CF-4937-BD3E-AE281BA33EC0}"/>
              </a:ext>
            </a:extLst>
          </p:cNvPr>
          <p:cNvGrpSpPr/>
          <p:nvPr/>
        </p:nvGrpSpPr>
        <p:grpSpPr>
          <a:xfrm>
            <a:off x="1878662" y="2427020"/>
            <a:ext cx="3940972" cy="3255353"/>
            <a:chOff x="709429" y="2531951"/>
            <a:chExt cx="3445170" cy="3255353"/>
          </a:xfrm>
        </p:grpSpPr>
        <p:grpSp>
          <p:nvGrpSpPr>
            <p:cNvPr id="3" name="Group 10">
              <a:extLst>
                <a:ext uri="{FF2B5EF4-FFF2-40B4-BE49-F238E27FC236}">
                  <a16:creationId xmlns:a16="http://schemas.microsoft.com/office/drawing/2014/main" id="{0C0BF514-A994-A044-FA3A-2E1DBA699040}"/>
                </a:ext>
              </a:extLst>
            </p:cNvPr>
            <p:cNvGrpSpPr/>
            <p:nvPr/>
          </p:nvGrpSpPr>
          <p:grpSpPr>
            <a:xfrm>
              <a:off x="709429" y="2531951"/>
              <a:ext cx="3445170" cy="3255353"/>
              <a:chOff x="3491219" y="2128277"/>
              <a:chExt cx="4314274" cy="3255353"/>
            </a:xfrm>
          </p:grpSpPr>
          <p:sp>
            <p:nvSpPr>
              <p:cNvPr id="4" name="Retângulo: Cantos Arredondados 7">
                <a:extLst>
                  <a:ext uri="{FF2B5EF4-FFF2-40B4-BE49-F238E27FC236}">
                    <a16:creationId xmlns:a16="http://schemas.microsoft.com/office/drawing/2014/main" id="{BF38EB01-4CA2-B642-0A43-35725C854E8E}"/>
                  </a:ext>
                </a:extLst>
              </p:cNvPr>
              <p:cNvSpPr/>
              <p:nvPr/>
            </p:nvSpPr>
            <p:spPr>
              <a:xfrm>
                <a:off x="3654803" y="2128277"/>
                <a:ext cx="3971077" cy="3255353"/>
              </a:xfrm>
              <a:prstGeom prst="roundRect">
                <a:avLst>
                  <a:gd name="adj" fmla="val 5427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endParaRPr lang="pt-BR" sz="1600" dirty="0">
                  <a:latin typeface="AMX" pitchFamily="2" charset="77"/>
                </a:endParaRPr>
              </a:p>
            </p:txBody>
          </p:sp>
          <p:sp>
            <p:nvSpPr>
              <p:cNvPr id="7" name="Retângulo: Cantos Arredondados 11">
                <a:extLst>
                  <a:ext uri="{FF2B5EF4-FFF2-40B4-BE49-F238E27FC236}">
                    <a16:creationId xmlns:a16="http://schemas.microsoft.com/office/drawing/2014/main" id="{67B45E3A-E328-E599-1661-78A535806497}"/>
                  </a:ext>
                </a:extLst>
              </p:cNvPr>
              <p:cNvSpPr/>
              <p:nvPr/>
            </p:nvSpPr>
            <p:spPr>
              <a:xfrm>
                <a:off x="3491219" y="2361462"/>
                <a:ext cx="4314274" cy="790236"/>
              </a:xfrm>
              <a:prstGeom prst="roundRect">
                <a:avLst>
                  <a:gd name="adj" fmla="val 14815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marL="7938" algn="ctr"/>
                <a:r>
                  <a:rPr lang="pt-BR" altLang="en-US" sz="2000" dirty="0">
                    <a:solidFill>
                      <a:schemeClr val="bg1"/>
                    </a:solidFill>
                    <a:latin typeface="AMX Black" pitchFamily="2" charset="0"/>
                  </a:rPr>
                  <a:t>Rescisão de Contrato</a:t>
                </a:r>
              </a:p>
            </p:txBody>
          </p:sp>
        </p:grpSp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DAECD071-A2DF-111E-64FA-245613D99712}"/>
                </a:ext>
              </a:extLst>
            </p:cNvPr>
            <p:cNvSpPr txBox="1"/>
            <p:nvPr/>
          </p:nvSpPr>
          <p:spPr>
            <a:xfrm>
              <a:off x="1006736" y="3982233"/>
              <a:ext cx="2848168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800" dirty="0">
                  <a:solidFill>
                    <a:srgbClr val="000000"/>
                  </a:solidFill>
                  <a:latin typeface="AMX" pitchFamily="2" charset="77"/>
                  <a:ea typeface="Times New Roman" panose="02020603050405020304" pitchFamily="18" charset="0"/>
                  <a:cs typeface="Aptos" panose="020B0004020202020204" pitchFamily="34" charset="0"/>
                </a:rPr>
                <a:t>Caso o </a:t>
              </a:r>
              <a:r>
                <a:rPr lang="pt-BR" sz="1800" b="1" dirty="0">
                  <a:solidFill>
                    <a:srgbClr val="000000"/>
                  </a:solidFill>
                  <a:latin typeface="AMX" pitchFamily="2" charset="77"/>
                  <a:ea typeface="Times New Roman" panose="02020603050405020304" pitchFamily="18" charset="0"/>
                  <a:cs typeface="Aptos" panose="020B0004020202020204" pitchFamily="34" charset="0"/>
                </a:rPr>
                <a:t>cliente</a:t>
              </a:r>
              <a:r>
                <a:rPr lang="pt-BR" sz="1800" dirty="0">
                  <a:solidFill>
                    <a:srgbClr val="000000"/>
                  </a:solidFill>
                  <a:latin typeface="AMX" pitchFamily="2" charset="77"/>
                  <a:ea typeface="Times New Roman" panose="02020603050405020304" pitchFamily="18" charset="0"/>
                  <a:cs typeface="Aptos" panose="020B0004020202020204" pitchFamily="34" charset="0"/>
                </a:rPr>
                <a:t> denuncie o contrato, ou alguma das partes dê causa à rescisão.</a:t>
              </a:r>
              <a:endParaRPr lang="pt-BR" sz="1800" dirty="0">
                <a:latin typeface="AMX" pitchFamily="2" charset="77"/>
              </a:endParaRPr>
            </a:p>
          </p:txBody>
        </p:sp>
      </p:grp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3716F234-D093-145F-3A36-A9C70171DAE7}"/>
              </a:ext>
            </a:extLst>
          </p:cNvPr>
          <p:cNvSpPr txBox="1"/>
          <p:nvPr/>
        </p:nvSpPr>
        <p:spPr>
          <a:xfrm>
            <a:off x="3415043" y="6030475"/>
            <a:ext cx="53619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pt-BR" sz="1600" dirty="0">
                <a:solidFill>
                  <a:srgbClr val="000000"/>
                </a:solidFill>
                <a:effectLst/>
                <a:latin typeface="AMX" pitchFamily="2" charset="77"/>
                <a:ea typeface="Times New Roman" panose="02020603050405020304" pitchFamily="18" charset="0"/>
                <a:cs typeface="Aptos" panose="020B0004020202020204" pitchFamily="34" charset="0"/>
              </a:rPr>
              <a:t>OBS.: Será calculada com base no valor da prestação vigente no mês da extinção contratual. </a:t>
            </a:r>
            <a:endParaRPr lang="pt-BR" sz="1600" dirty="0">
              <a:effectLst/>
              <a:latin typeface="AMX" pitchFamily="2" charset="77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2ACF6F48-1EC9-8362-8EC8-DEA0E079B7EE}"/>
              </a:ext>
            </a:extLst>
          </p:cNvPr>
          <p:cNvGrpSpPr/>
          <p:nvPr/>
        </p:nvGrpSpPr>
        <p:grpSpPr>
          <a:xfrm>
            <a:off x="6387251" y="2427020"/>
            <a:ext cx="3940972" cy="3255353"/>
            <a:chOff x="709429" y="2531951"/>
            <a:chExt cx="3445170" cy="3255353"/>
          </a:xfrm>
        </p:grpSpPr>
        <p:grpSp>
          <p:nvGrpSpPr>
            <p:cNvPr id="30" name="Group 10">
              <a:extLst>
                <a:ext uri="{FF2B5EF4-FFF2-40B4-BE49-F238E27FC236}">
                  <a16:creationId xmlns:a16="http://schemas.microsoft.com/office/drawing/2014/main" id="{F37406C5-DF56-EECB-F048-0EB3423938A1}"/>
                </a:ext>
              </a:extLst>
            </p:cNvPr>
            <p:cNvGrpSpPr/>
            <p:nvPr/>
          </p:nvGrpSpPr>
          <p:grpSpPr>
            <a:xfrm>
              <a:off x="709429" y="2531951"/>
              <a:ext cx="3445170" cy="3255353"/>
              <a:chOff x="3491219" y="2128277"/>
              <a:chExt cx="4314274" cy="3255353"/>
            </a:xfrm>
          </p:grpSpPr>
          <p:sp>
            <p:nvSpPr>
              <p:cNvPr id="32" name="Retângulo: Cantos Arredondados 7">
                <a:extLst>
                  <a:ext uri="{FF2B5EF4-FFF2-40B4-BE49-F238E27FC236}">
                    <a16:creationId xmlns:a16="http://schemas.microsoft.com/office/drawing/2014/main" id="{8DDD8026-4853-3BFF-28FB-24D7E6C7C28F}"/>
                  </a:ext>
                </a:extLst>
              </p:cNvPr>
              <p:cNvSpPr/>
              <p:nvPr/>
            </p:nvSpPr>
            <p:spPr>
              <a:xfrm>
                <a:off x="3654803" y="2128277"/>
                <a:ext cx="3971077" cy="3255353"/>
              </a:xfrm>
              <a:prstGeom prst="roundRect">
                <a:avLst>
                  <a:gd name="adj" fmla="val 5427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endParaRPr lang="pt-BR" sz="1600" dirty="0">
                  <a:latin typeface="AMX" pitchFamily="2" charset="77"/>
                </a:endParaRPr>
              </a:p>
            </p:txBody>
          </p:sp>
          <p:sp>
            <p:nvSpPr>
              <p:cNvPr id="33" name="Retângulo: Cantos Arredondados 11">
                <a:extLst>
                  <a:ext uri="{FF2B5EF4-FFF2-40B4-BE49-F238E27FC236}">
                    <a16:creationId xmlns:a16="http://schemas.microsoft.com/office/drawing/2014/main" id="{2945C26D-E72A-B8FA-2715-0E7AE988656E}"/>
                  </a:ext>
                </a:extLst>
              </p:cNvPr>
              <p:cNvSpPr/>
              <p:nvPr/>
            </p:nvSpPr>
            <p:spPr>
              <a:xfrm>
                <a:off x="3491219" y="2361462"/>
                <a:ext cx="4314274" cy="790236"/>
              </a:xfrm>
              <a:prstGeom prst="roundRect">
                <a:avLst>
                  <a:gd name="adj" fmla="val 14815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marL="7938" algn="ctr"/>
                <a:r>
                  <a:rPr lang="pt-BR" altLang="en-US" sz="2000" dirty="0">
                    <a:solidFill>
                      <a:schemeClr val="bg1"/>
                    </a:solidFill>
                    <a:latin typeface="AMX Black" pitchFamily="2" charset="0"/>
                  </a:rPr>
                  <a:t>Pagamento</a:t>
                </a:r>
              </a:p>
            </p:txBody>
          </p:sp>
        </p:grpSp>
        <p:sp>
          <p:nvSpPr>
            <p:cNvPr id="31" name="CaixaDeTexto 30">
              <a:extLst>
                <a:ext uri="{FF2B5EF4-FFF2-40B4-BE49-F238E27FC236}">
                  <a16:creationId xmlns:a16="http://schemas.microsoft.com/office/drawing/2014/main" id="{984C2FD8-1380-2063-18C6-06A87FEB44B5}"/>
                </a:ext>
              </a:extLst>
            </p:cNvPr>
            <p:cNvSpPr txBox="1"/>
            <p:nvPr/>
          </p:nvSpPr>
          <p:spPr>
            <a:xfrm>
              <a:off x="964876" y="3802351"/>
              <a:ext cx="2902784" cy="1754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b="1" dirty="0">
                  <a:solidFill>
                    <a:srgbClr val="000000"/>
                  </a:solidFill>
                  <a:latin typeface="AMX" pitchFamily="2" charset="77"/>
                  <a:ea typeface="Times New Roman" panose="02020603050405020304" pitchFamily="18" charset="0"/>
                  <a:cs typeface="Aptos" panose="020B0004020202020204" pitchFamily="34" charset="0"/>
                </a:rPr>
                <a:t>Multa compensatória </a:t>
              </a:r>
              <a:br>
                <a:rPr lang="pt-BR" b="1" dirty="0">
                  <a:solidFill>
                    <a:srgbClr val="000000"/>
                  </a:solidFill>
                  <a:latin typeface="AMX" pitchFamily="2" charset="77"/>
                  <a:ea typeface="Times New Roman" panose="02020603050405020304" pitchFamily="18" charset="0"/>
                  <a:cs typeface="Aptos" panose="020B0004020202020204" pitchFamily="34" charset="0"/>
                </a:rPr>
              </a:br>
              <a:r>
                <a:rPr lang="pt-BR" b="1" dirty="0">
                  <a:solidFill>
                    <a:srgbClr val="000000"/>
                  </a:solidFill>
                  <a:latin typeface="AMX" pitchFamily="2" charset="77"/>
                  <a:ea typeface="Times New Roman" panose="02020603050405020304" pitchFamily="18" charset="0"/>
                  <a:cs typeface="Aptos" panose="020B0004020202020204" pitchFamily="34" charset="0"/>
                </a:rPr>
                <a:t>ou indenizatória de 30% (trinta por cento) do valor </a:t>
              </a:r>
              <a:br>
                <a:rPr lang="pt-BR" b="1" dirty="0">
                  <a:solidFill>
                    <a:srgbClr val="000000"/>
                  </a:solidFill>
                  <a:latin typeface="AMX" pitchFamily="2" charset="77"/>
                  <a:ea typeface="Times New Roman" panose="02020603050405020304" pitchFamily="18" charset="0"/>
                  <a:cs typeface="Aptos" panose="020B0004020202020204" pitchFamily="34" charset="0"/>
                </a:rPr>
              </a:br>
              <a:r>
                <a:rPr lang="pt-BR" b="1" dirty="0">
                  <a:solidFill>
                    <a:srgbClr val="000000"/>
                  </a:solidFill>
                  <a:latin typeface="AMX" pitchFamily="2" charset="77"/>
                  <a:ea typeface="Times New Roman" panose="02020603050405020304" pitchFamily="18" charset="0"/>
                  <a:cs typeface="Aptos" panose="020B0004020202020204" pitchFamily="34" charset="0"/>
                </a:rPr>
                <a:t>das prestações vincendas. Com</a:t>
              </a:r>
              <a:r>
                <a:rPr lang="pt-BR" dirty="0">
                  <a:solidFill>
                    <a:srgbClr val="000000"/>
                  </a:solidFill>
                  <a:latin typeface="AMX" pitchFamily="2" charset="77"/>
                  <a:ea typeface="Times New Roman" panose="02020603050405020304" pitchFamily="18" charset="0"/>
                  <a:cs typeface="Aptos" panose="020B0004020202020204" pitchFamily="34" charset="0"/>
                </a:rPr>
                <a:t> pagamento em </a:t>
              </a:r>
              <a:br>
                <a:rPr lang="pt-BR" dirty="0">
                  <a:solidFill>
                    <a:srgbClr val="000000"/>
                  </a:solidFill>
                  <a:latin typeface="AMX" pitchFamily="2" charset="77"/>
                  <a:ea typeface="Times New Roman" panose="02020603050405020304" pitchFamily="18" charset="0"/>
                  <a:cs typeface="Aptos" panose="020B0004020202020204" pitchFamily="34" charset="0"/>
                </a:rPr>
              </a:br>
              <a:r>
                <a:rPr lang="pt-BR" b="1" dirty="0">
                  <a:solidFill>
                    <a:srgbClr val="000000"/>
                  </a:solidFill>
                  <a:latin typeface="AMX" pitchFamily="2" charset="77"/>
                  <a:ea typeface="Times New Roman" panose="02020603050405020304" pitchFamily="18" charset="0"/>
                  <a:cs typeface="Aptos" panose="020B0004020202020204" pitchFamily="34" charset="0"/>
                </a:rPr>
                <a:t>parcela única</a:t>
              </a:r>
              <a:r>
                <a:rPr lang="pt-BR" dirty="0">
                  <a:solidFill>
                    <a:srgbClr val="000000"/>
                  </a:solidFill>
                  <a:latin typeface="AMX" pitchFamily="2" charset="77"/>
                  <a:ea typeface="Times New Roman" panose="02020603050405020304" pitchFamily="18" charset="0"/>
                  <a:cs typeface="Aptos" panose="020B0004020202020204" pitchFamily="34" charset="0"/>
                </a:rPr>
                <a:t>.</a:t>
              </a:r>
              <a:endParaRPr lang="pt-BR" dirty="0">
                <a:latin typeface="AMX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033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92B07-1BA4-516E-EECE-5D39380BB5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erson sitting at a desk using a computer&#10;&#10;AI-generated content may be incorrect.">
            <a:extLst>
              <a:ext uri="{FF2B5EF4-FFF2-40B4-BE49-F238E27FC236}">
                <a16:creationId xmlns:a16="http://schemas.microsoft.com/office/drawing/2014/main" id="{53E34D4B-528D-85B6-31FD-1CB10BBF01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9" r="-21"/>
          <a:stretch/>
        </p:blipFill>
        <p:spPr>
          <a:xfrm flipH="1">
            <a:off x="2521007" y="12560"/>
            <a:ext cx="10430002" cy="6845440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7582FAEA-7249-3504-B079-7883A31D23CC}"/>
              </a:ext>
            </a:extLst>
          </p:cNvPr>
          <p:cNvSpPr/>
          <p:nvPr/>
        </p:nvSpPr>
        <p:spPr>
          <a:xfrm flipH="1">
            <a:off x="0" y="0"/>
            <a:ext cx="7377113" cy="6858000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41000">
                <a:srgbClr val="61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CaixaDeTexto 6">
            <a:extLst>
              <a:ext uri="{FF2B5EF4-FFF2-40B4-BE49-F238E27FC236}">
                <a16:creationId xmlns:a16="http://schemas.microsoft.com/office/drawing/2014/main" id="{272CFC4E-8478-936D-6AA3-93DFB960C358}"/>
              </a:ext>
            </a:extLst>
          </p:cNvPr>
          <p:cNvSpPr txBox="1"/>
          <p:nvPr/>
        </p:nvSpPr>
        <p:spPr>
          <a:xfrm>
            <a:off x="652063" y="2293015"/>
            <a:ext cx="296071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bg1"/>
                </a:solidFill>
              </a:rPr>
              <a:t>Seja bem-vindo ao nosso </a:t>
            </a:r>
            <a:r>
              <a:rPr lang="pt-BR" sz="2000" b="1" dirty="0">
                <a:solidFill>
                  <a:schemeClr val="bg1"/>
                </a:solidFill>
              </a:rPr>
              <a:t>módulo de treinamento</a:t>
            </a:r>
          </a:p>
          <a:p>
            <a:r>
              <a:rPr lang="pt-BR" sz="2000" dirty="0">
                <a:solidFill>
                  <a:schemeClr val="bg1"/>
                </a:solidFill>
              </a:rPr>
              <a:t>sobre </a:t>
            </a:r>
            <a:r>
              <a:rPr lang="pt-BR" sz="2000" b="1" dirty="0">
                <a:solidFill>
                  <a:srgbClr val="24C61C"/>
                </a:solidFill>
              </a:rPr>
              <a:t>ANTI-DDOS</a:t>
            </a:r>
            <a:r>
              <a:rPr lang="pt-BR" sz="2000" b="1" dirty="0">
                <a:solidFill>
                  <a:schemeClr val="bg1"/>
                </a:solidFill>
              </a:rPr>
              <a:t>!</a:t>
            </a:r>
          </a:p>
          <a:p>
            <a:endParaRPr lang="pt-BR" sz="2000" dirty="0">
              <a:solidFill>
                <a:schemeClr val="bg1"/>
              </a:solidFill>
            </a:endParaRPr>
          </a:p>
          <a:p>
            <a:r>
              <a:rPr lang="pt-BR" sz="2000" dirty="0">
                <a:solidFill>
                  <a:schemeClr val="bg1"/>
                </a:solidFill>
              </a:rPr>
              <a:t>Hoje, vamos explorar</a:t>
            </a:r>
            <a:br>
              <a:rPr lang="pt-BR" sz="2000" dirty="0">
                <a:solidFill>
                  <a:schemeClr val="bg1"/>
                </a:solidFill>
              </a:rPr>
            </a:br>
            <a:r>
              <a:rPr lang="pt-BR" sz="2000" dirty="0">
                <a:solidFill>
                  <a:schemeClr val="bg1"/>
                </a:solidFill>
              </a:rPr>
              <a:t>um dos maiores desafios da segurança digital: </a:t>
            </a:r>
            <a:r>
              <a:rPr lang="pt-BR" sz="2000" b="1" dirty="0">
                <a:solidFill>
                  <a:schemeClr val="bg1"/>
                </a:solidFill>
              </a:rPr>
              <a:t>ataques</a:t>
            </a:r>
            <a:r>
              <a:rPr lang="pt-BR" sz="2000" dirty="0">
                <a:solidFill>
                  <a:schemeClr val="bg1"/>
                </a:solidFill>
              </a:rPr>
              <a:t> </a:t>
            </a:r>
            <a:r>
              <a:rPr lang="pt-BR" sz="2000" b="1" dirty="0">
                <a:solidFill>
                  <a:schemeClr val="bg1"/>
                </a:solidFill>
              </a:rPr>
              <a:t>de</a:t>
            </a:r>
            <a:r>
              <a:rPr lang="pt-BR" sz="2000" dirty="0">
                <a:solidFill>
                  <a:schemeClr val="bg1"/>
                </a:solidFill>
              </a:rPr>
              <a:t> </a:t>
            </a:r>
            <a:r>
              <a:rPr lang="pt-BR" sz="2000" b="1" dirty="0">
                <a:solidFill>
                  <a:schemeClr val="bg1"/>
                </a:solidFill>
              </a:rPr>
              <a:t>negação </a:t>
            </a:r>
          </a:p>
          <a:p>
            <a:r>
              <a:rPr lang="pt-BR" sz="2000" b="1" dirty="0">
                <a:solidFill>
                  <a:schemeClr val="bg1"/>
                </a:solidFill>
              </a:rPr>
              <a:t>de serviço</a:t>
            </a:r>
            <a:r>
              <a:rPr lang="pt-BR" sz="2000" dirty="0">
                <a:solidFill>
                  <a:schemeClr val="bg1"/>
                </a:solidFill>
              </a:rPr>
              <a:t>, conhecidos como </a:t>
            </a:r>
            <a:r>
              <a:rPr lang="pt-BR" sz="2000" b="1" dirty="0" err="1">
                <a:solidFill>
                  <a:srgbClr val="24C61C"/>
                </a:solidFill>
              </a:rPr>
              <a:t>DDoS</a:t>
            </a:r>
            <a:r>
              <a:rPr lang="pt-BR" sz="20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3" name="Group 1">
            <a:extLst>
              <a:ext uri="{FF2B5EF4-FFF2-40B4-BE49-F238E27FC236}">
                <a16:creationId xmlns:a16="http://schemas.microsoft.com/office/drawing/2014/main" id="{7B7B25D6-91C6-1BFC-258A-EB7447D0CAEB}"/>
              </a:ext>
            </a:extLst>
          </p:cNvPr>
          <p:cNvGrpSpPr/>
          <p:nvPr/>
        </p:nvGrpSpPr>
        <p:grpSpPr>
          <a:xfrm>
            <a:off x="206491" y="158751"/>
            <a:ext cx="11779017" cy="431602"/>
            <a:chOff x="206491" y="158751"/>
            <a:chExt cx="11779017" cy="431602"/>
          </a:xfrm>
        </p:grpSpPr>
        <p:sp>
          <p:nvSpPr>
            <p:cNvPr id="4" name="Retângulo: Cantos Arredondados 15">
              <a:extLst>
                <a:ext uri="{FF2B5EF4-FFF2-40B4-BE49-F238E27FC236}">
                  <a16:creationId xmlns:a16="http://schemas.microsoft.com/office/drawing/2014/main" id="{080897DC-981F-3868-8CD1-F61C352D8E5B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5" name="Gráfico 16">
              <a:extLst>
                <a:ext uri="{FF2B5EF4-FFF2-40B4-BE49-F238E27FC236}">
                  <a16:creationId xmlns:a16="http://schemas.microsoft.com/office/drawing/2014/main" id="{6D029385-E24E-B60D-37B1-8F3789723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  <p:sp>
          <p:nvSpPr>
            <p:cNvPr id="7" name="CaixaDeTexto 17">
              <a:extLst>
                <a:ext uri="{FF2B5EF4-FFF2-40B4-BE49-F238E27FC236}">
                  <a16:creationId xmlns:a16="http://schemas.microsoft.com/office/drawing/2014/main" id="{FFFF2755-C915-4904-F1FA-2C0AC6F87675}"/>
                </a:ext>
              </a:extLst>
            </p:cNvPr>
            <p:cNvSpPr txBox="1"/>
            <p:nvPr/>
          </p:nvSpPr>
          <p:spPr>
            <a:xfrm>
              <a:off x="5546813" y="220664"/>
              <a:ext cx="10983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400" dirty="0">
                  <a:solidFill>
                    <a:schemeClr val="bg1"/>
                  </a:solidFill>
                  <a:latin typeface="AMX Medium" pitchFamily="2" charset="0"/>
                </a:rPr>
                <a:t>ANTI-DDOS</a:t>
              </a:r>
            </a:p>
          </p:txBody>
        </p:sp>
      </p:grpSp>
      <p:pic>
        <p:nvPicPr>
          <p:cNvPr id="8" name="Imagem 7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A18D21A5-1547-1591-2984-447BAED44C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88" y="233032"/>
            <a:ext cx="698987" cy="26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30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A776C0-177C-1ECC-7FF1-4C167E216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1">
            <a:extLst>
              <a:ext uri="{FF2B5EF4-FFF2-40B4-BE49-F238E27FC236}">
                <a16:creationId xmlns:a16="http://schemas.microsoft.com/office/drawing/2014/main" id="{F6E81BC0-46E3-731E-232A-4C02F49BECFE}"/>
              </a:ext>
            </a:extLst>
          </p:cNvPr>
          <p:cNvSpPr/>
          <p:nvPr/>
        </p:nvSpPr>
        <p:spPr>
          <a:xfrm>
            <a:off x="206492" y="868827"/>
            <a:ext cx="7194550" cy="909835"/>
          </a:xfrm>
          <a:prstGeom prst="roundRect">
            <a:avLst>
              <a:gd name="adj" fmla="val 14815"/>
            </a:avLst>
          </a:prstGeom>
          <a:gradFill>
            <a:gsLst>
              <a:gs pos="55000">
                <a:schemeClr val="bg1">
                  <a:lumMod val="95000"/>
                </a:schemeClr>
              </a:gs>
              <a:gs pos="89000">
                <a:schemeClr val="bg2">
                  <a:lumMod val="9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/>
          <a:lstStyle/>
          <a:p>
            <a:r>
              <a:rPr lang="pt-BR" altLang="en-US" sz="3200" dirty="0">
                <a:solidFill>
                  <a:schemeClr val="tx1"/>
                </a:solidFill>
                <a:latin typeface="AMX Black" pitchFamily="2" charset="0"/>
              </a:rPr>
              <a:t>Política comercial </a:t>
            </a:r>
            <a:r>
              <a:rPr lang="pt-BR" altLang="en-US" sz="3200" dirty="0" err="1">
                <a:solidFill>
                  <a:schemeClr val="tx1"/>
                </a:solidFill>
                <a:latin typeface="AMX Black" pitchFamily="2" charset="0"/>
              </a:rPr>
              <a:t>Anti-DDoS</a:t>
            </a:r>
            <a:endParaRPr lang="pt-BR" altLang="en-US" sz="3200" dirty="0">
              <a:solidFill>
                <a:schemeClr val="tx1"/>
              </a:solidFill>
              <a:latin typeface="AMX Black" pitchFamily="2" charset="0"/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E9195B9F-7E48-21AC-8AB1-1183DE8C9040}"/>
              </a:ext>
            </a:extLst>
          </p:cNvPr>
          <p:cNvSpPr txBox="1"/>
          <p:nvPr/>
        </p:nvSpPr>
        <p:spPr>
          <a:xfrm>
            <a:off x="734086" y="1961873"/>
            <a:ext cx="81017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000000"/>
                </a:solidFill>
                <a:latin typeface="AMX" pitchFamily="2" charset="77"/>
                <a:ea typeface="Times New Roman" panose="02020603050405020304" pitchFamily="18" charset="0"/>
                <a:cs typeface="Aptos" panose="020B0004020202020204" pitchFamily="34" charset="0"/>
              </a:rPr>
              <a:t>O contrato contará com opções de permanência de 12, 24 ou 36 meses. </a:t>
            </a:r>
            <a:endParaRPr lang="pt-BR" dirty="0">
              <a:latin typeface="AMX" pitchFamily="2" charset="77"/>
            </a:endParaRPr>
          </a:p>
        </p:txBody>
      </p:sp>
      <p:grpSp>
        <p:nvGrpSpPr>
          <p:cNvPr id="28" name="Agrupar 27">
            <a:extLst>
              <a:ext uri="{FF2B5EF4-FFF2-40B4-BE49-F238E27FC236}">
                <a16:creationId xmlns:a16="http://schemas.microsoft.com/office/drawing/2014/main" id="{C7F67FBC-36A8-E1B6-A106-41257478260A}"/>
              </a:ext>
            </a:extLst>
          </p:cNvPr>
          <p:cNvGrpSpPr/>
          <p:nvPr/>
        </p:nvGrpSpPr>
        <p:grpSpPr>
          <a:xfrm>
            <a:off x="1878662" y="2427020"/>
            <a:ext cx="3940972" cy="3255353"/>
            <a:chOff x="709429" y="2531951"/>
            <a:chExt cx="3445170" cy="3255353"/>
          </a:xfrm>
        </p:grpSpPr>
        <p:grpSp>
          <p:nvGrpSpPr>
            <p:cNvPr id="3" name="Group 10">
              <a:extLst>
                <a:ext uri="{FF2B5EF4-FFF2-40B4-BE49-F238E27FC236}">
                  <a16:creationId xmlns:a16="http://schemas.microsoft.com/office/drawing/2014/main" id="{D945AB92-4EFF-8F12-29B1-1BE9181676EF}"/>
                </a:ext>
              </a:extLst>
            </p:cNvPr>
            <p:cNvGrpSpPr/>
            <p:nvPr/>
          </p:nvGrpSpPr>
          <p:grpSpPr>
            <a:xfrm>
              <a:off x="709429" y="2531951"/>
              <a:ext cx="3445170" cy="3255353"/>
              <a:chOff x="3491219" y="2128277"/>
              <a:chExt cx="4314274" cy="3255353"/>
            </a:xfrm>
          </p:grpSpPr>
          <p:sp>
            <p:nvSpPr>
              <p:cNvPr id="4" name="Retângulo: Cantos Arredondados 7">
                <a:extLst>
                  <a:ext uri="{FF2B5EF4-FFF2-40B4-BE49-F238E27FC236}">
                    <a16:creationId xmlns:a16="http://schemas.microsoft.com/office/drawing/2014/main" id="{A0C05763-49EA-3E8F-8937-77020AF70B99}"/>
                  </a:ext>
                </a:extLst>
              </p:cNvPr>
              <p:cNvSpPr/>
              <p:nvPr/>
            </p:nvSpPr>
            <p:spPr>
              <a:xfrm>
                <a:off x="3654803" y="2128277"/>
                <a:ext cx="3971077" cy="3255353"/>
              </a:xfrm>
              <a:prstGeom prst="roundRect">
                <a:avLst>
                  <a:gd name="adj" fmla="val 5427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endParaRPr lang="pt-BR" sz="1600" dirty="0">
                  <a:latin typeface="AMX" pitchFamily="2" charset="77"/>
                </a:endParaRPr>
              </a:p>
            </p:txBody>
          </p:sp>
          <p:sp>
            <p:nvSpPr>
              <p:cNvPr id="7" name="Retângulo: Cantos Arredondados 11">
                <a:extLst>
                  <a:ext uri="{FF2B5EF4-FFF2-40B4-BE49-F238E27FC236}">
                    <a16:creationId xmlns:a16="http://schemas.microsoft.com/office/drawing/2014/main" id="{AD2A10BF-251E-ED54-0F9E-0866C986FDCA}"/>
                  </a:ext>
                </a:extLst>
              </p:cNvPr>
              <p:cNvSpPr/>
              <p:nvPr/>
            </p:nvSpPr>
            <p:spPr>
              <a:xfrm>
                <a:off x="3491219" y="2361462"/>
                <a:ext cx="4314274" cy="790236"/>
              </a:xfrm>
              <a:prstGeom prst="roundRect">
                <a:avLst>
                  <a:gd name="adj" fmla="val 14815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marL="7938" algn="ctr"/>
                <a:r>
                  <a:rPr lang="pt-BR" altLang="en-US" sz="2000" dirty="0">
                    <a:solidFill>
                      <a:schemeClr val="bg1"/>
                    </a:solidFill>
                    <a:latin typeface="AMX Black" pitchFamily="2" charset="0"/>
                  </a:rPr>
                  <a:t>Redução de Escopo</a:t>
                </a:r>
              </a:p>
            </p:txBody>
          </p:sp>
        </p:grpSp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4FC893C6-C0D9-E41B-20D7-499993BEDDF5}"/>
                </a:ext>
              </a:extLst>
            </p:cNvPr>
            <p:cNvSpPr txBox="1"/>
            <p:nvPr/>
          </p:nvSpPr>
          <p:spPr>
            <a:xfrm>
              <a:off x="1066567" y="3774414"/>
              <a:ext cx="2724509" cy="1754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dirty="0">
                  <a:solidFill>
                    <a:srgbClr val="000000"/>
                  </a:solidFill>
                  <a:latin typeface="AMX" pitchFamily="2" charset="77"/>
                  <a:ea typeface="Times New Roman" panose="02020603050405020304" pitchFamily="18" charset="0"/>
                  <a:cs typeface="Aptos" panose="020B0004020202020204" pitchFamily="34" charset="0"/>
                </a:rPr>
                <a:t>Qualquer redução no escopo originalmente contratado — seja por quantidade e/ou capacidade — será considerada uma </a:t>
              </a:r>
              <a:r>
                <a:rPr lang="pt-BR" b="1" dirty="0">
                  <a:solidFill>
                    <a:srgbClr val="000000"/>
                  </a:solidFill>
                  <a:latin typeface="AMX" pitchFamily="2" charset="77"/>
                  <a:ea typeface="Times New Roman" panose="02020603050405020304" pitchFamily="18" charset="0"/>
                  <a:cs typeface="Aptos" panose="020B0004020202020204" pitchFamily="34" charset="0"/>
                </a:rPr>
                <a:t>denúncia parcial do contrato</a:t>
              </a:r>
              <a:r>
                <a:rPr lang="pt-BR" dirty="0">
                  <a:solidFill>
                    <a:srgbClr val="000000"/>
                  </a:solidFill>
                  <a:latin typeface="AMX" pitchFamily="2" charset="77"/>
                  <a:ea typeface="Times New Roman" panose="02020603050405020304" pitchFamily="18" charset="0"/>
                  <a:cs typeface="Aptos" panose="020B0004020202020204" pitchFamily="34" charset="0"/>
                </a:rPr>
                <a:t>.</a:t>
              </a:r>
              <a:endParaRPr lang="pt-BR" dirty="0">
                <a:latin typeface="AMX" pitchFamily="2" charset="77"/>
              </a:endParaRPr>
            </a:p>
          </p:txBody>
        </p:sp>
      </p:grp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807B3F4E-E9ED-A9F9-70C4-A43AB5198313}"/>
              </a:ext>
            </a:extLst>
          </p:cNvPr>
          <p:cNvSpPr txBox="1"/>
          <p:nvPr/>
        </p:nvSpPr>
        <p:spPr>
          <a:xfrm>
            <a:off x="3415043" y="6030475"/>
            <a:ext cx="53619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dirty="0">
                <a:solidFill>
                  <a:srgbClr val="000000"/>
                </a:solidFill>
                <a:latin typeface="AMX" pitchFamily="2" charset="77"/>
                <a:ea typeface="Times New Roman" panose="02020603050405020304" pitchFamily="18" charset="0"/>
                <a:cs typeface="Aptos" panose="020B0004020202020204" pitchFamily="34" charset="0"/>
              </a:rPr>
              <a:t>OBS.: O valor total deverá ser pago em até </a:t>
            </a:r>
            <a:r>
              <a:rPr lang="pt-BR" sz="1600" b="1" dirty="0">
                <a:solidFill>
                  <a:srgbClr val="000000"/>
                </a:solidFill>
                <a:latin typeface="AMX" pitchFamily="2" charset="77"/>
                <a:ea typeface="Times New Roman" panose="02020603050405020304" pitchFamily="18" charset="0"/>
                <a:cs typeface="Aptos" panose="020B0004020202020204" pitchFamily="34" charset="0"/>
              </a:rPr>
              <a:t>30 (trinta) dias</a:t>
            </a:r>
            <a:r>
              <a:rPr lang="pt-BR" sz="1600" dirty="0">
                <a:solidFill>
                  <a:srgbClr val="000000"/>
                </a:solidFill>
                <a:latin typeface="AMX" pitchFamily="2" charset="77"/>
                <a:ea typeface="Times New Roman" panose="02020603050405020304" pitchFamily="18" charset="0"/>
                <a:cs typeface="Aptos" panose="020B0004020202020204" pitchFamily="34" charset="0"/>
              </a:rPr>
              <a:t> </a:t>
            </a:r>
            <a:br>
              <a:rPr lang="pt-BR" sz="1600" dirty="0">
                <a:solidFill>
                  <a:srgbClr val="000000"/>
                </a:solidFill>
                <a:latin typeface="AMX" pitchFamily="2" charset="77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lang="pt-BR" sz="1600" dirty="0">
                <a:solidFill>
                  <a:srgbClr val="000000"/>
                </a:solidFill>
                <a:latin typeface="AMX" pitchFamily="2" charset="77"/>
                <a:ea typeface="Times New Roman" panose="02020603050405020304" pitchFamily="18" charset="0"/>
                <a:cs typeface="Aptos" panose="020B0004020202020204" pitchFamily="34" charset="0"/>
              </a:rPr>
              <a:t>a partir da data da solicitação de cancelamento.</a:t>
            </a:r>
            <a:endParaRPr lang="pt-BR" sz="1600" dirty="0">
              <a:latin typeface="AMX" pitchFamily="2" charset="77"/>
            </a:endParaRPr>
          </a:p>
        </p:txBody>
      </p: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8C7C4AFD-F940-52DD-6355-C91997460FA3}"/>
              </a:ext>
            </a:extLst>
          </p:cNvPr>
          <p:cNvGrpSpPr/>
          <p:nvPr/>
        </p:nvGrpSpPr>
        <p:grpSpPr>
          <a:xfrm>
            <a:off x="6387251" y="2427020"/>
            <a:ext cx="3940972" cy="3255353"/>
            <a:chOff x="709429" y="2531951"/>
            <a:chExt cx="3445170" cy="3255353"/>
          </a:xfrm>
        </p:grpSpPr>
        <p:grpSp>
          <p:nvGrpSpPr>
            <p:cNvPr id="30" name="Group 10">
              <a:extLst>
                <a:ext uri="{FF2B5EF4-FFF2-40B4-BE49-F238E27FC236}">
                  <a16:creationId xmlns:a16="http://schemas.microsoft.com/office/drawing/2014/main" id="{4BEC8BAE-3A5A-1A52-B59A-8FE5FF6F4A6A}"/>
                </a:ext>
              </a:extLst>
            </p:cNvPr>
            <p:cNvGrpSpPr/>
            <p:nvPr/>
          </p:nvGrpSpPr>
          <p:grpSpPr>
            <a:xfrm>
              <a:off x="709429" y="2531951"/>
              <a:ext cx="3445170" cy="3255353"/>
              <a:chOff x="3491219" y="2128277"/>
              <a:chExt cx="4314274" cy="3255353"/>
            </a:xfrm>
          </p:grpSpPr>
          <p:sp>
            <p:nvSpPr>
              <p:cNvPr id="32" name="Retângulo: Cantos Arredondados 7">
                <a:extLst>
                  <a:ext uri="{FF2B5EF4-FFF2-40B4-BE49-F238E27FC236}">
                    <a16:creationId xmlns:a16="http://schemas.microsoft.com/office/drawing/2014/main" id="{6730177C-5682-875D-2EA7-FEBA62B7DF5C}"/>
                  </a:ext>
                </a:extLst>
              </p:cNvPr>
              <p:cNvSpPr/>
              <p:nvPr/>
            </p:nvSpPr>
            <p:spPr>
              <a:xfrm>
                <a:off x="3654803" y="2128277"/>
                <a:ext cx="3971077" cy="3255353"/>
              </a:xfrm>
              <a:prstGeom prst="roundRect">
                <a:avLst>
                  <a:gd name="adj" fmla="val 5427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endParaRPr lang="pt-BR" sz="1600" dirty="0">
                  <a:latin typeface="AMX" pitchFamily="2" charset="77"/>
                </a:endParaRPr>
              </a:p>
            </p:txBody>
          </p:sp>
          <p:sp>
            <p:nvSpPr>
              <p:cNvPr id="33" name="Retângulo: Cantos Arredondados 11">
                <a:extLst>
                  <a:ext uri="{FF2B5EF4-FFF2-40B4-BE49-F238E27FC236}">
                    <a16:creationId xmlns:a16="http://schemas.microsoft.com/office/drawing/2014/main" id="{1DE4911B-41DE-0B01-89B3-ACCFDBAD5F33}"/>
                  </a:ext>
                </a:extLst>
              </p:cNvPr>
              <p:cNvSpPr/>
              <p:nvPr/>
            </p:nvSpPr>
            <p:spPr>
              <a:xfrm>
                <a:off x="3491219" y="2361462"/>
                <a:ext cx="4314274" cy="790236"/>
              </a:xfrm>
              <a:prstGeom prst="roundRect">
                <a:avLst>
                  <a:gd name="adj" fmla="val 14815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marL="7938" algn="ctr"/>
                <a:r>
                  <a:rPr lang="pt-BR" altLang="en-US" sz="2000" dirty="0">
                    <a:solidFill>
                      <a:schemeClr val="bg1"/>
                    </a:solidFill>
                    <a:latin typeface="AMX Black" pitchFamily="2" charset="0"/>
                  </a:rPr>
                  <a:t>Pagamento</a:t>
                </a:r>
              </a:p>
            </p:txBody>
          </p:sp>
        </p:grpSp>
        <p:sp>
          <p:nvSpPr>
            <p:cNvPr id="31" name="CaixaDeTexto 30">
              <a:extLst>
                <a:ext uri="{FF2B5EF4-FFF2-40B4-BE49-F238E27FC236}">
                  <a16:creationId xmlns:a16="http://schemas.microsoft.com/office/drawing/2014/main" id="{E0A2D3B5-6D1E-51C6-74BC-A0A3510BD575}"/>
                </a:ext>
              </a:extLst>
            </p:cNvPr>
            <p:cNvSpPr txBox="1"/>
            <p:nvPr/>
          </p:nvSpPr>
          <p:spPr>
            <a:xfrm>
              <a:off x="1031171" y="3885478"/>
              <a:ext cx="2809327" cy="14773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b="1" dirty="0">
                  <a:solidFill>
                    <a:srgbClr val="000000"/>
                  </a:solidFill>
                  <a:latin typeface="AMX" pitchFamily="2" charset="77"/>
                  <a:ea typeface="Times New Roman" panose="02020603050405020304" pitchFamily="18" charset="0"/>
                  <a:cs typeface="Aptos" panose="020B0004020202020204" pitchFamily="34" charset="0"/>
                </a:rPr>
                <a:t>30% (trinta por cento) </a:t>
              </a:r>
              <a:br>
                <a:rPr lang="pt-BR" b="1" dirty="0">
                  <a:solidFill>
                    <a:srgbClr val="000000"/>
                  </a:solidFill>
                  <a:latin typeface="AMX" pitchFamily="2" charset="77"/>
                  <a:ea typeface="Times New Roman" panose="02020603050405020304" pitchFamily="18" charset="0"/>
                  <a:cs typeface="Aptos" panose="020B0004020202020204" pitchFamily="34" charset="0"/>
                </a:rPr>
              </a:br>
              <a:r>
                <a:rPr lang="pt-BR" b="1" dirty="0">
                  <a:solidFill>
                    <a:srgbClr val="000000"/>
                  </a:solidFill>
                  <a:latin typeface="AMX" pitchFamily="2" charset="77"/>
                  <a:ea typeface="Times New Roman" panose="02020603050405020304" pitchFamily="18" charset="0"/>
                  <a:cs typeface="Aptos" panose="020B0004020202020204" pitchFamily="34" charset="0"/>
                </a:rPr>
                <a:t>sobre o valor dos serviços cancelados</a:t>
              </a:r>
              <a:r>
                <a:rPr lang="pt-BR" dirty="0">
                  <a:solidFill>
                    <a:srgbClr val="000000"/>
                  </a:solidFill>
                  <a:latin typeface="AMX" pitchFamily="2" charset="77"/>
                  <a:ea typeface="Times New Roman" panose="02020603050405020304" pitchFamily="18" charset="0"/>
                  <a:cs typeface="Aptos" panose="020B0004020202020204" pitchFamily="34" charset="0"/>
                </a:rPr>
                <a:t>, multiplicado pelo número de meses restantes até o término do contrato.</a:t>
              </a:r>
              <a:endParaRPr lang="pt-BR" dirty="0">
                <a:latin typeface="AMX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798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1D3E7-E1BA-95E7-D6D1-15CC541757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: Cantos Arredondados 15">
            <a:extLst>
              <a:ext uri="{FF2B5EF4-FFF2-40B4-BE49-F238E27FC236}">
                <a16:creationId xmlns:a16="http://schemas.microsoft.com/office/drawing/2014/main" id="{61C41A91-F129-26AC-645F-FA1D6EF3E7B3}"/>
              </a:ext>
            </a:extLst>
          </p:cNvPr>
          <p:cNvSpPr/>
          <p:nvPr/>
        </p:nvSpPr>
        <p:spPr>
          <a:xfrm>
            <a:off x="7445404" y="6033736"/>
            <a:ext cx="3379693" cy="447675"/>
          </a:xfrm>
          <a:prstGeom prst="roundRect">
            <a:avLst>
              <a:gd name="adj" fmla="val 2504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bg1"/>
                </a:solidFill>
                <a:latin typeface="AMX Black" pitchFamily="2" charset="0"/>
                <a:sym typeface="+mn-ea"/>
              </a:rPr>
              <a:t>ATIVAÇÃO</a:t>
            </a:r>
          </a:p>
        </p:txBody>
      </p:sp>
      <p:sp>
        <p:nvSpPr>
          <p:cNvPr id="3" name="Retângulo: Cantos Arredondados 13">
            <a:extLst>
              <a:ext uri="{FF2B5EF4-FFF2-40B4-BE49-F238E27FC236}">
                <a16:creationId xmlns:a16="http://schemas.microsoft.com/office/drawing/2014/main" id="{84947E55-6E0C-4708-B701-0EEF4991ADCD}"/>
              </a:ext>
            </a:extLst>
          </p:cNvPr>
          <p:cNvSpPr/>
          <p:nvPr/>
        </p:nvSpPr>
        <p:spPr>
          <a:xfrm>
            <a:off x="7445406" y="3126541"/>
            <a:ext cx="3379692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COMO FUNCIONA</a:t>
            </a:r>
          </a:p>
        </p:txBody>
      </p:sp>
      <p:sp>
        <p:nvSpPr>
          <p:cNvPr id="4" name="Retângulo: Cantos Arredondados 14">
            <a:extLst>
              <a:ext uri="{FF2B5EF4-FFF2-40B4-BE49-F238E27FC236}">
                <a16:creationId xmlns:a16="http://schemas.microsoft.com/office/drawing/2014/main" id="{E623A274-7593-083E-251D-86E7EF2850A3}"/>
              </a:ext>
            </a:extLst>
          </p:cNvPr>
          <p:cNvSpPr/>
          <p:nvPr/>
        </p:nvSpPr>
        <p:spPr>
          <a:xfrm>
            <a:off x="7445405" y="3707980"/>
            <a:ext cx="3379694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CARACTERÍSTICAS</a:t>
            </a:r>
          </a:p>
        </p:txBody>
      </p:sp>
      <p:sp>
        <p:nvSpPr>
          <p:cNvPr id="5" name="Retângulo: Cantos Arredondados 15">
            <a:extLst>
              <a:ext uri="{FF2B5EF4-FFF2-40B4-BE49-F238E27FC236}">
                <a16:creationId xmlns:a16="http://schemas.microsoft.com/office/drawing/2014/main" id="{C5F98CA7-E28C-F423-BAA8-5C5DFE9F5EB1}"/>
              </a:ext>
            </a:extLst>
          </p:cNvPr>
          <p:cNvSpPr/>
          <p:nvPr/>
        </p:nvSpPr>
        <p:spPr>
          <a:xfrm>
            <a:off x="7445406" y="4289419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BENEFÍCIOS</a:t>
            </a:r>
          </a:p>
        </p:txBody>
      </p:sp>
      <p:sp>
        <p:nvSpPr>
          <p:cNvPr id="6" name="Retângulo: Cantos Arredondados 15">
            <a:extLst>
              <a:ext uri="{FF2B5EF4-FFF2-40B4-BE49-F238E27FC236}">
                <a16:creationId xmlns:a16="http://schemas.microsoft.com/office/drawing/2014/main" id="{844ABD72-E874-B26D-A74B-083E3A99EB5D}"/>
              </a:ext>
            </a:extLst>
          </p:cNvPr>
          <p:cNvSpPr/>
          <p:nvPr/>
        </p:nvSpPr>
        <p:spPr>
          <a:xfrm>
            <a:off x="7445406" y="4870858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PÚBLICO</a:t>
            </a:r>
          </a:p>
        </p:txBody>
      </p:sp>
      <p:sp>
        <p:nvSpPr>
          <p:cNvPr id="7" name="Retângulo: Cantos Arredondados 13">
            <a:extLst>
              <a:ext uri="{FF2B5EF4-FFF2-40B4-BE49-F238E27FC236}">
                <a16:creationId xmlns:a16="http://schemas.microsoft.com/office/drawing/2014/main" id="{0EA623C0-2E20-F6E2-0AC2-D0D473BF31B5}"/>
              </a:ext>
            </a:extLst>
          </p:cNvPr>
          <p:cNvSpPr/>
          <p:nvPr/>
        </p:nvSpPr>
        <p:spPr>
          <a:xfrm>
            <a:off x="7445406" y="2545102"/>
            <a:ext cx="3379692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DEFINIÇÃO</a:t>
            </a:r>
          </a:p>
        </p:txBody>
      </p:sp>
      <p:sp>
        <p:nvSpPr>
          <p:cNvPr id="10" name="Retângulo: Cantos Arredondados 15">
            <a:extLst>
              <a:ext uri="{FF2B5EF4-FFF2-40B4-BE49-F238E27FC236}">
                <a16:creationId xmlns:a16="http://schemas.microsoft.com/office/drawing/2014/main" id="{0E0B02EB-8D6F-113B-5BB6-F4A96CAF08A6}"/>
              </a:ext>
            </a:extLst>
          </p:cNvPr>
          <p:cNvSpPr/>
          <p:nvPr/>
        </p:nvSpPr>
        <p:spPr>
          <a:xfrm>
            <a:off x="7445405" y="5452297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POLÍTICA COMERCIAL</a:t>
            </a:r>
          </a:p>
        </p:txBody>
      </p:sp>
    </p:spTree>
    <p:extLst>
      <p:ext uri="{BB962C8B-B14F-4D97-AF65-F5344CB8AC3E}">
        <p14:creationId xmlns:p14="http://schemas.microsoft.com/office/powerpoint/2010/main" val="366461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C6518C-F371-952F-BDB8-65FF84F105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141610-01B9-690E-9746-31AB70D9B3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284" r="-31784"/>
          <a:stretch/>
        </p:blipFill>
        <p:spPr>
          <a:xfrm flipH="1">
            <a:off x="416537" y="-2"/>
            <a:ext cx="11775462" cy="685800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9513C135-01A4-B019-9ECE-AD66A7DDC19C}"/>
              </a:ext>
            </a:extLst>
          </p:cNvPr>
          <p:cNvSpPr/>
          <p:nvPr/>
        </p:nvSpPr>
        <p:spPr>
          <a:xfrm flipH="1">
            <a:off x="0" y="0"/>
            <a:ext cx="7370618" cy="6858000"/>
          </a:xfrm>
          <a:prstGeom prst="rect">
            <a:avLst/>
          </a:prstGeom>
          <a:gradFill>
            <a:gsLst>
              <a:gs pos="0">
                <a:srgbClr val="610000">
                  <a:alpha val="0"/>
                </a:srgbClr>
              </a:gs>
              <a:gs pos="41000">
                <a:srgbClr val="61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D9FF7628-7FF4-6496-3083-E49A1651FA75}"/>
              </a:ext>
            </a:extLst>
          </p:cNvPr>
          <p:cNvSpPr txBox="1"/>
          <p:nvPr/>
        </p:nvSpPr>
        <p:spPr>
          <a:xfrm>
            <a:off x="783510" y="2644170"/>
            <a:ext cx="53124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  <a:t>Hora de conferir como funciona o processo de ativação da solução! </a:t>
            </a:r>
          </a:p>
        </p:txBody>
      </p:sp>
      <p:grpSp>
        <p:nvGrpSpPr>
          <p:cNvPr id="6" name="Group 1">
            <a:extLst>
              <a:ext uri="{FF2B5EF4-FFF2-40B4-BE49-F238E27FC236}">
                <a16:creationId xmlns:a16="http://schemas.microsoft.com/office/drawing/2014/main" id="{44CCE96E-8D29-BF6C-FCFD-F788F0EBBDD4}"/>
              </a:ext>
            </a:extLst>
          </p:cNvPr>
          <p:cNvGrpSpPr/>
          <p:nvPr/>
        </p:nvGrpSpPr>
        <p:grpSpPr>
          <a:xfrm>
            <a:off x="206491" y="158751"/>
            <a:ext cx="11779017" cy="431602"/>
            <a:chOff x="206491" y="158751"/>
            <a:chExt cx="11779017" cy="431602"/>
          </a:xfrm>
        </p:grpSpPr>
        <p:sp>
          <p:nvSpPr>
            <p:cNvPr id="7" name="Retângulo: Cantos Arredondados 15">
              <a:extLst>
                <a:ext uri="{FF2B5EF4-FFF2-40B4-BE49-F238E27FC236}">
                  <a16:creationId xmlns:a16="http://schemas.microsoft.com/office/drawing/2014/main" id="{B2B3F3AA-F6A0-D368-3A11-0766C6C1D614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8" name="Gráfico 16">
              <a:extLst>
                <a:ext uri="{FF2B5EF4-FFF2-40B4-BE49-F238E27FC236}">
                  <a16:creationId xmlns:a16="http://schemas.microsoft.com/office/drawing/2014/main" id="{FB0D0FD0-5DE0-9432-6F86-9ED1630E58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  <p:sp>
          <p:nvSpPr>
            <p:cNvPr id="10" name="CaixaDeTexto 17">
              <a:extLst>
                <a:ext uri="{FF2B5EF4-FFF2-40B4-BE49-F238E27FC236}">
                  <a16:creationId xmlns:a16="http://schemas.microsoft.com/office/drawing/2014/main" id="{0410CC8A-CB8E-A219-9D9D-4522280E1E61}"/>
                </a:ext>
              </a:extLst>
            </p:cNvPr>
            <p:cNvSpPr txBox="1"/>
            <p:nvPr/>
          </p:nvSpPr>
          <p:spPr>
            <a:xfrm>
              <a:off x="5546813" y="220664"/>
              <a:ext cx="10983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400" dirty="0">
                  <a:solidFill>
                    <a:schemeClr val="bg1"/>
                  </a:solidFill>
                  <a:latin typeface="AMX Medium" pitchFamily="2" charset="0"/>
                </a:rPr>
                <a:t>ANTI-DDOS</a:t>
              </a:r>
            </a:p>
          </p:txBody>
        </p:sp>
      </p:grpSp>
      <p:pic>
        <p:nvPicPr>
          <p:cNvPr id="11" name="Imagem 10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1FEA5859-E52D-000E-61E5-0B7AD9462B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88" y="233032"/>
            <a:ext cx="698987" cy="26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16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0">
            <a:extLst>
              <a:ext uri="{FF2B5EF4-FFF2-40B4-BE49-F238E27FC236}">
                <a16:creationId xmlns:a16="http://schemas.microsoft.com/office/drawing/2014/main" id="{21F23081-EBA9-FBD7-D761-48163E0C6E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6" r="36154"/>
          <a:stretch/>
        </p:blipFill>
        <p:spPr>
          <a:xfrm>
            <a:off x="206492" y="814372"/>
            <a:ext cx="4338875" cy="5786437"/>
          </a:xfrm>
          <a:prstGeom prst="roundRect">
            <a:avLst>
              <a:gd name="adj" fmla="val 2008"/>
            </a:avLst>
          </a:prstGeom>
          <a:noFill/>
          <a:ln>
            <a:noFill/>
          </a:ln>
          <a:effectLst/>
        </p:spPr>
      </p:pic>
      <p:sp>
        <p:nvSpPr>
          <p:cNvPr id="12" name="CaixaDeTexto 5">
            <a:extLst>
              <a:ext uri="{FF2B5EF4-FFF2-40B4-BE49-F238E27FC236}">
                <a16:creationId xmlns:a16="http://schemas.microsoft.com/office/drawing/2014/main" id="{4081467B-856F-AD8D-59B7-52EC739352E5}"/>
              </a:ext>
            </a:extLst>
          </p:cNvPr>
          <p:cNvSpPr txBox="1"/>
          <p:nvPr/>
        </p:nvSpPr>
        <p:spPr>
          <a:xfrm>
            <a:off x="4845729" y="1903318"/>
            <a:ext cx="697681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pt-BR" sz="2000" dirty="0"/>
              <a:t>Vamos relembrar alguns pontos importantes que vimos hoje: ​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sz="2000" dirty="0"/>
              <a:t>O </a:t>
            </a:r>
            <a:r>
              <a:rPr lang="pt-BR" sz="2000" b="1" dirty="0" err="1">
                <a:solidFill>
                  <a:srgbClr val="24C61C"/>
                </a:solidFill>
              </a:rPr>
              <a:t>Anti-DDoS</a:t>
            </a:r>
            <a:r>
              <a:rPr lang="pt-BR" sz="2000" b="1" dirty="0">
                <a:solidFill>
                  <a:srgbClr val="24C61C"/>
                </a:solidFill>
              </a:rPr>
              <a:t> Claro </a:t>
            </a:r>
            <a:r>
              <a:rPr lang="pt-BR" sz="2000" b="1" dirty="0"/>
              <a:t>monitora, detecta e mitiga ataques volumétricos</a:t>
            </a:r>
            <a:r>
              <a:rPr lang="pt-BR" sz="2000" dirty="0"/>
              <a:t>, garantindo a disponibilidade dos serviços.​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sz="2000" dirty="0"/>
              <a:t>O serviço está disponível somente para os links BLD Claro.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sz="2000" dirty="0"/>
              <a:t>Empresas de </a:t>
            </a:r>
            <a:r>
              <a:rPr lang="pt-BR" sz="2000" b="1" dirty="0"/>
              <a:t>diversos setores </a:t>
            </a:r>
            <a:r>
              <a:rPr lang="pt-BR" sz="2000" dirty="0"/>
              <a:t>podem se beneficiar dessa solução.​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sz="2000" dirty="0"/>
              <a:t>A prevenção e resposta rápida são fundamentais para evitar prejuízos e proteger a reputação da empresa.​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sz="2000" dirty="0"/>
              <a:t>Contar com uma solução robusta de mitigação pode significar a diferença entre manter a operação funcionando ou sofrer grandes perdas financeiras.</a:t>
            </a:r>
            <a:endParaRPr lang="pt-BR" sz="2000" dirty="0">
              <a:solidFill>
                <a:schemeClr val="bg2">
                  <a:lumMod val="25000"/>
                </a:schemeClr>
              </a:solidFill>
              <a:latin typeface="AMX" pitchFamily="2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C952B3-F6F8-9A24-985B-8A630B1F3643}"/>
              </a:ext>
            </a:extLst>
          </p:cNvPr>
          <p:cNvSpPr txBox="1"/>
          <p:nvPr/>
        </p:nvSpPr>
        <p:spPr>
          <a:xfrm>
            <a:off x="4845729" y="1062470"/>
            <a:ext cx="60945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938"/>
            <a:r>
              <a:rPr lang="pt-BR" altLang="en-US" sz="3200" dirty="0">
                <a:solidFill>
                  <a:schemeClr val="bg2">
                    <a:lumMod val="25000"/>
                  </a:schemeClr>
                </a:solidFill>
                <a:latin typeface="AMX Black" pitchFamily="2" charset="0"/>
              </a:rPr>
              <a:t>Recapitulando...</a:t>
            </a:r>
          </a:p>
        </p:txBody>
      </p:sp>
    </p:spTree>
    <p:extLst>
      <p:ext uri="{BB962C8B-B14F-4D97-AF65-F5344CB8AC3E}">
        <p14:creationId xmlns:p14="http://schemas.microsoft.com/office/powerpoint/2010/main" val="1712673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56FFF5-5940-A39A-9E6B-5A2B2EE01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5CDA9650-ECC3-360C-82B9-208C3636F1B0}"/>
              </a:ext>
            </a:extLst>
          </p:cNvPr>
          <p:cNvSpPr txBox="1"/>
          <p:nvPr/>
        </p:nvSpPr>
        <p:spPr>
          <a:xfrm>
            <a:off x="4363850" y="4708237"/>
            <a:ext cx="3464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  <a:t>Alguma dúvida?</a:t>
            </a:r>
          </a:p>
        </p:txBody>
      </p:sp>
    </p:spTree>
    <p:extLst>
      <p:ext uri="{BB962C8B-B14F-4D97-AF65-F5344CB8AC3E}">
        <p14:creationId xmlns:p14="http://schemas.microsoft.com/office/powerpoint/2010/main" val="3614571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17EADF-1A91-2222-1682-40E42F0F29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60444F0-EB82-465D-0870-2DCCA94BFE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Gráfico 6">
            <a:extLst>
              <a:ext uri="{FF2B5EF4-FFF2-40B4-BE49-F238E27FC236}">
                <a16:creationId xmlns:a16="http://schemas.microsoft.com/office/drawing/2014/main" id="{8FFD9A71-4CF6-F93A-DB97-C5A0B62EFD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30025" y="601973"/>
            <a:ext cx="1819275" cy="990600"/>
          </a:xfrm>
          <a:prstGeom prst="rect">
            <a:avLst/>
          </a:prstGeom>
        </p:spPr>
      </p:pic>
      <p:sp>
        <p:nvSpPr>
          <p:cNvPr id="2" name="CaixaDeTexto 3">
            <a:extLst>
              <a:ext uri="{FF2B5EF4-FFF2-40B4-BE49-F238E27FC236}">
                <a16:creationId xmlns:a16="http://schemas.microsoft.com/office/drawing/2014/main" id="{3D46A355-4F95-EADC-F13F-6AB1BCD87381}"/>
              </a:ext>
            </a:extLst>
          </p:cNvPr>
          <p:cNvSpPr txBox="1"/>
          <p:nvPr/>
        </p:nvSpPr>
        <p:spPr>
          <a:xfrm>
            <a:off x="6430025" y="2468119"/>
            <a:ext cx="51262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dirty="0">
                <a:solidFill>
                  <a:schemeClr val="bg1"/>
                </a:solidFill>
                <a:latin typeface="AMX Black" pitchFamily="2" charset="0"/>
              </a:rPr>
              <a:t>Agradecemos a sua participação!</a:t>
            </a:r>
          </a:p>
          <a:p>
            <a:r>
              <a:rPr lang="pt-BR" sz="4800" dirty="0">
                <a:solidFill>
                  <a:srgbClr val="24C61C"/>
                </a:solidFill>
                <a:latin typeface="AMX Black" pitchFamily="2" charset="0"/>
              </a:rPr>
              <a:t>Boas vendas!</a:t>
            </a:r>
          </a:p>
        </p:txBody>
      </p:sp>
      <p:pic>
        <p:nvPicPr>
          <p:cNvPr id="3" name="Imagem 2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C330BF6D-5471-6B27-C1F3-2BB77D2247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025" y="6044434"/>
            <a:ext cx="1329968" cy="504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92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hand holding a glowing shield icon&#10;&#10;AI-generated content may be incorrect.">
            <a:extLst>
              <a:ext uri="{FF2B5EF4-FFF2-40B4-BE49-F238E27FC236}">
                <a16:creationId xmlns:a16="http://schemas.microsoft.com/office/drawing/2014/main" id="{6F69E733-F71A-A6F9-1DF7-ED6F80D6F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7" r="-5187"/>
          <a:stretch/>
        </p:blipFill>
        <p:spPr>
          <a:xfrm>
            <a:off x="-2" y="-1"/>
            <a:ext cx="11019838" cy="6857999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45A431AA-81AA-054E-8310-7D11B1B81003}"/>
              </a:ext>
            </a:extLst>
          </p:cNvPr>
          <p:cNvSpPr/>
          <p:nvPr/>
        </p:nvSpPr>
        <p:spPr>
          <a:xfrm>
            <a:off x="4465468" y="0"/>
            <a:ext cx="7726533" cy="6858000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41000">
                <a:schemeClr val="tx1">
                  <a:lumMod val="85000"/>
                  <a:lumOff val="1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A315151-8B30-D13C-98B1-8DE6D63BB323}"/>
              </a:ext>
            </a:extLst>
          </p:cNvPr>
          <p:cNvSpPr txBox="1"/>
          <p:nvPr/>
        </p:nvSpPr>
        <p:spPr>
          <a:xfrm>
            <a:off x="6791827" y="1509750"/>
            <a:ext cx="4393409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</a:rPr>
              <a:t>A </a:t>
            </a:r>
            <a:r>
              <a:rPr lang="pt-BR" sz="2400" b="1" dirty="0">
                <a:solidFill>
                  <a:srgbClr val="24C61C"/>
                </a:solidFill>
              </a:rPr>
              <a:t>segurança cibernética</a:t>
            </a:r>
            <a:r>
              <a:rPr lang="pt-BR" sz="2400" dirty="0">
                <a:solidFill>
                  <a:schemeClr val="bg1"/>
                </a:solidFill>
              </a:rPr>
              <a:t>​ </a:t>
            </a:r>
          </a:p>
          <a:p>
            <a:r>
              <a:rPr lang="pt-BR" sz="2400" dirty="0">
                <a:solidFill>
                  <a:schemeClr val="bg1"/>
                </a:solidFill>
              </a:rPr>
              <a:t>é fundamental para​ </a:t>
            </a:r>
          </a:p>
          <a:p>
            <a:r>
              <a:rPr lang="pt-BR" sz="2400" dirty="0">
                <a:solidFill>
                  <a:schemeClr val="bg1"/>
                </a:solidFill>
              </a:rPr>
              <a:t>qualquer organização. </a:t>
            </a:r>
          </a:p>
          <a:p>
            <a:endParaRPr lang="pt-BR" sz="500" b="1" dirty="0">
              <a:solidFill>
                <a:schemeClr val="bg1"/>
              </a:solidFill>
            </a:endParaRPr>
          </a:p>
          <a:p>
            <a:r>
              <a:rPr lang="pt-BR" sz="2400" b="1" dirty="0">
                <a:solidFill>
                  <a:schemeClr val="bg1"/>
                </a:solidFill>
              </a:rPr>
              <a:t>Empresas, instituições financeiras, governos</a:t>
            </a:r>
            <a:r>
              <a:rPr lang="pt-BR" sz="2400" dirty="0">
                <a:solidFill>
                  <a:schemeClr val="bg1"/>
                </a:solidFill>
              </a:rPr>
              <a:t> e até mesmo pequenos negócios podem ser alvos de ataques, que podem causar </a:t>
            </a:r>
            <a:r>
              <a:rPr lang="pt-BR" sz="2400" b="1" dirty="0">
                <a:solidFill>
                  <a:schemeClr val="bg1"/>
                </a:solidFill>
              </a:rPr>
              <a:t>grandes prejuízos financeiros​ e </a:t>
            </a:r>
          </a:p>
          <a:p>
            <a:r>
              <a:rPr lang="pt-BR" sz="2400" b="1" dirty="0">
                <a:solidFill>
                  <a:schemeClr val="bg1"/>
                </a:solidFill>
              </a:rPr>
              <a:t>danos à reputação.​</a:t>
            </a:r>
          </a:p>
        </p:txBody>
      </p:sp>
      <p:grpSp>
        <p:nvGrpSpPr>
          <p:cNvPr id="3" name="Group 1">
            <a:extLst>
              <a:ext uri="{FF2B5EF4-FFF2-40B4-BE49-F238E27FC236}">
                <a16:creationId xmlns:a16="http://schemas.microsoft.com/office/drawing/2014/main" id="{8FB74872-E1CC-10A9-CA0A-2B5EA7D17286}"/>
              </a:ext>
            </a:extLst>
          </p:cNvPr>
          <p:cNvGrpSpPr/>
          <p:nvPr/>
        </p:nvGrpSpPr>
        <p:grpSpPr>
          <a:xfrm>
            <a:off x="206491" y="158751"/>
            <a:ext cx="11779017" cy="431602"/>
            <a:chOff x="206491" y="158751"/>
            <a:chExt cx="11779017" cy="431602"/>
          </a:xfrm>
        </p:grpSpPr>
        <p:sp>
          <p:nvSpPr>
            <p:cNvPr id="5" name="Retângulo: Cantos Arredondados 15">
              <a:extLst>
                <a:ext uri="{FF2B5EF4-FFF2-40B4-BE49-F238E27FC236}">
                  <a16:creationId xmlns:a16="http://schemas.microsoft.com/office/drawing/2014/main" id="{9020D699-EBA3-D4B1-D989-F99AECD0C95E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7" name="Gráfico 16">
              <a:extLst>
                <a:ext uri="{FF2B5EF4-FFF2-40B4-BE49-F238E27FC236}">
                  <a16:creationId xmlns:a16="http://schemas.microsoft.com/office/drawing/2014/main" id="{2A85103B-5348-7726-AA53-6EB2B7F16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  <p:sp>
          <p:nvSpPr>
            <p:cNvPr id="8" name="CaixaDeTexto 17">
              <a:extLst>
                <a:ext uri="{FF2B5EF4-FFF2-40B4-BE49-F238E27FC236}">
                  <a16:creationId xmlns:a16="http://schemas.microsoft.com/office/drawing/2014/main" id="{12B237E9-9F9A-4891-3FA4-9F8C19405338}"/>
                </a:ext>
              </a:extLst>
            </p:cNvPr>
            <p:cNvSpPr txBox="1"/>
            <p:nvPr/>
          </p:nvSpPr>
          <p:spPr>
            <a:xfrm>
              <a:off x="5546813" y="220664"/>
              <a:ext cx="10983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400" dirty="0">
                  <a:solidFill>
                    <a:schemeClr val="bg1"/>
                  </a:solidFill>
                  <a:latin typeface="AMX Medium" pitchFamily="2" charset="0"/>
                </a:rPr>
                <a:t>ANTI-DDOS</a:t>
              </a:r>
            </a:p>
          </p:txBody>
        </p:sp>
      </p:grpSp>
      <p:pic>
        <p:nvPicPr>
          <p:cNvPr id="9" name="Imagem 8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2EE16077-E760-D0D0-ED28-2C545B40FE2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88" y="233032"/>
            <a:ext cx="698987" cy="26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87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>
            <a:extLst>
              <a:ext uri="{FF2B5EF4-FFF2-40B4-BE49-F238E27FC236}">
                <a16:creationId xmlns:a16="http://schemas.microsoft.com/office/drawing/2014/main" id="{EDDD37BB-64C0-173F-09EF-0FD226315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6" r="17620"/>
          <a:stretch/>
        </p:blipFill>
        <p:spPr>
          <a:xfrm>
            <a:off x="6054607" y="814372"/>
            <a:ext cx="5816601" cy="5786437"/>
          </a:xfrm>
          <a:prstGeom prst="roundRect">
            <a:avLst>
              <a:gd name="adj" fmla="val 2008"/>
            </a:avLst>
          </a:prstGeom>
          <a:noFill/>
          <a:ln>
            <a:noFill/>
          </a:ln>
          <a:effectLst/>
        </p:spPr>
      </p:pic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5EDC336F-C7F5-7A26-0D41-D1B65BF6A42F}"/>
              </a:ext>
            </a:extLst>
          </p:cNvPr>
          <p:cNvSpPr/>
          <p:nvPr/>
        </p:nvSpPr>
        <p:spPr>
          <a:xfrm>
            <a:off x="783512" y="1109835"/>
            <a:ext cx="6446744" cy="909835"/>
          </a:xfrm>
          <a:prstGeom prst="roundRect">
            <a:avLst>
              <a:gd name="adj" fmla="val 14815"/>
            </a:avLst>
          </a:prstGeom>
          <a:solidFill>
            <a:srgbClr val="61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marL="184150"/>
            <a:r>
              <a:rPr lang="pt-BR" altLang="en-US" sz="3200" dirty="0">
                <a:solidFill>
                  <a:srgbClr val="FF0000"/>
                </a:solidFill>
                <a:latin typeface="AMX Black" pitchFamily="2" charset="0"/>
              </a:rPr>
              <a:t>Objetivo</a:t>
            </a:r>
            <a:r>
              <a:rPr lang="pt-BR" altLang="en-US" sz="3200" dirty="0">
                <a:solidFill>
                  <a:schemeClr val="bg1"/>
                </a:solidFill>
                <a:latin typeface="AMX Black" pitchFamily="2" charset="0"/>
              </a:rPr>
              <a:t> </a:t>
            </a:r>
            <a:r>
              <a:rPr lang="pt-BR" sz="3200" dirty="0">
                <a:latin typeface="AMX Black" pitchFamily="2" charset="0"/>
              </a:rPr>
              <a:t>do </a:t>
            </a:r>
            <a:r>
              <a:rPr lang="pt-BR" sz="3200" dirty="0" err="1">
                <a:latin typeface="AMX Black" pitchFamily="2" charset="0"/>
              </a:rPr>
              <a:t>Anti-DDoS</a:t>
            </a:r>
            <a:endParaRPr lang="pt-BR" sz="3200" dirty="0">
              <a:latin typeface="AMX Black" pitchFamily="2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C93E82DD-66C2-351A-568D-AC98E0A49EC6}"/>
              </a:ext>
            </a:extLst>
          </p:cNvPr>
          <p:cNvSpPr txBox="1"/>
          <p:nvPr/>
        </p:nvSpPr>
        <p:spPr>
          <a:xfrm>
            <a:off x="783512" y="2268516"/>
            <a:ext cx="47028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Nosso objetivo aqui é entender o que são ataques </a:t>
            </a:r>
            <a:r>
              <a:rPr lang="pt-BR" sz="2000" dirty="0" err="1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DDoS</a:t>
            </a:r>
            <a:r>
              <a:rPr lang="pt-BR" sz="20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, como eles funcionam e, mais importante, </a:t>
            </a:r>
            <a:r>
              <a:rPr lang="pt-BR" sz="2000" b="1" dirty="0">
                <a:solidFill>
                  <a:srgbClr val="24C61C"/>
                </a:solidFill>
                <a:latin typeface="AMX" pitchFamily="2" charset="0"/>
              </a:rPr>
              <a:t>como podemos nos proteger contra essas ameaças</a:t>
            </a:r>
            <a:r>
              <a:rPr lang="pt-BR" sz="20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.</a:t>
            </a:r>
          </a:p>
          <a:p>
            <a:endParaRPr lang="pt-BR" sz="2000" dirty="0">
              <a:solidFill>
                <a:schemeClr val="bg2">
                  <a:lumMod val="25000"/>
                </a:schemeClr>
              </a:solidFill>
              <a:latin typeface="AMX" pitchFamily="2" charset="0"/>
            </a:endParaRPr>
          </a:p>
          <a:p>
            <a:r>
              <a:rPr lang="pt-BR" sz="20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Além disso, veremos quais são</a:t>
            </a:r>
            <a:br>
              <a:rPr lang="pt-BR" sz="20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</a:br>
            <a:r>
              <a:rPr lang="pt-BR" sz="20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as principais estratégias de mitigação</a:t>
            </a:r>
            <a:br>
              <a:rPr lang="pt-BR" sz="20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</a:br>
            <a:r>
              <a:rPr lang="pt-BR" sz="2000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e os benefícios de contar com uma solução de segurança robusta.</a:t>
            </a:r>
          </a:p>
          <a:p>
            <a:endParaRPr lang="pt-BR" sz="2000" dirty="0">
              <a:solidFill>
                <a:schemeClr val="bg2">
                  <a:lumMod val="25000"/>
                </a:schemeClr>
              </a:solidFill>
              <a:latin typeface="AMX" pitchFamily="2" charset="0"/>
            </a:endParaRPr>
          </a:p>
          <a:p>
            <a:r>
              <a:rPr lang="pt-BR" sz="2000" b="1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Preparado? Vamos conferir agora</a:t>
            </a:r>
            <a:br>
              <a:rPr lang="pt-BR" sz="2000" b="1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</a:br>
            <a:r>
              <a:rPr lang="pt-BR" sz="2000" b="1" dirty="0">
                <a:solidFill>
                  <a:schemeClr val="bg2">
                    <a:lumMod val="25000"/>
                  </a:schemeClr>
                </a:solidFill>
                <a:latin typeface="AMX" pitchFamily="2" charset="0"/>
              </a:rPr>
              <a:t>a definição desse tipo de ataque!</a:t>
            </a:r>
          </a:p>
        </p:txBody>
      </p:sp>
    </p:spTree>
    <p:extLst>
      <p:ext uri="{BB962C8B-B14F-4D97-AF65-F5344CB8AC3E}">
        <p14:creationId xmlns:p14="http://schemas.microsoft.com/office/powerpoint/2010/main" val="101897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254D36-A328-A5D7-C4D2-F1187BBA5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13">
            <a:extLst>
              <a:ext uri="{FF2B5EF4-FFF2-40B4-BE49-F238E27FC236}">
                <a16:creationId xmlns:a16="http://schemas.microsoft.com/office/drawing/2014/main" id="{0FAA1D44-0172-20C7-BACE-0C5AE06C8D85}"/>
              </a:ext>
            </a:extLst>
          </p:cNvPr>
          <p:cNvSpPr/>
          <p:nvPr/>
        </p:nvSpPr>
        <p:spPr>
          <a:xfrm>
            <a:off x="7445406" y="3126541"/>
            <a:ext cx="3379692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COMO FUNCIONA</a:t>
            </a:r>
          </a:p>
        </p:txBody>
      </p:sp>
      <p:sp>
        <p:nvSpPr>
          <p:cNvPr id="4" name="Retângulo: Cantos Arredondados 14">
            <a:extLst>
              <a:ext uri="{FF2B5EF4-FFF2-40B4-BE49-F238E27FC236}">
                <a16:creationId xmlns:a16="http://schemas.microsoft.com/office/drawing/2014/main" id="{67A5ECB0-230B-F5EB-90BB-00AC7C829986}"/>
              </a:ext>
            </a:extLst>
          </p:cNvPr>
          <p:cNvSpPr/>
          <p:nvPr/>
        </p:nvSpPr>
        <p:spPr>
          <a:xfrm>
            <a:off x="7445405" y="3707980"/>
            <a:ext cx="3379694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CARACTERÍSTICAS</a:t>
            </a:r>
          </a:p>
        </p:txBody>
      </p:sp>
      <p:sp>
        <p:nvSpPr>
          <p:cNvPr id="5" name="Retângulo: Cantos Arredondados 15">
            <a:extLst>
              <a:ext uri="{FF2B5EF4-FFF2-40B4-BE49-F238E27FC236}">
                <a16:creationId xmlns:a16="http://schemas.microsoft.com/office/drawing/2014/main" id="{DB84A09C-1EEF-FDA7-2DA6-A3C54803B6E3}"/>
              </a:ext>
            </a:extLst>
          </p:cNvPr>
          <p:cNvSpPr/>
          <p:nvPr/>
        </p:nvSpPr>
        <p:spPr>
          <a:xfrm>
            <a:off x="7445406" y="4289419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BENEFÍCIOS</a:t>
            </a:r>
          </a:p>
        </p:txBody>
      </p:sp>
      <p:sp>
        <p:nvSpPr>
          <p:cNvPr id="6" name="Retângulo: Cantos Arredondados 15">
            <a:extLst>
              <a:ext uri="{FF2B5EF4-FFF2-40B4-BE49-F238E27FC236}">
                <a16:creationId xmlns:a16="http://schemas.microsoft.com/office/drawing/2014/main" id="{D658B382-35CD-F230-D2BE-CB109D22FA09}"/>
              </a:ext>
            </a:extLst>
          </p:cNvPr>
          <p:cNvSpPr/>
          <p:nvPr/>
        </p:nvSpPr>
        <p:spPr>
          <a:xfrm>
            <a:off x="7445406" y="4870858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PÚBLICO</a:t>
            </a:r>
          </a:p>
        </p:txBody>
      </p:sp>
      <p:sp>
        <p:nvSpPr>
          <p:cNvPr id="7" name="Retângulo: Cantos Arredondados 13">
            <a:extLst>
              <a:ext uri="{FF2B5EF4-FFF2-40B4-BE49-F238E27FC236}">
                <a16:creationId xmlns:a16="http://schemas.microsoft.com/office/drawing/2014/main" id="{D7992BB0-06E3-741E-F6AC-D45A9931FB7F}"/>
              </a:ext>
            </a:extLst>
          </p:cNvPr>
          <p:cNvSpPr/>
          <p:nvPr/>
        </p:nvSpPr>
        <p:spPr>
          <a:xfrm>
            <a:off x="7445406" y="2545102"/>
            <a:ext cx="3379692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DEFINIÇÃO</a:t>
            </a:r>
          </a:p>
        </p:txBody>
      </p:sp>
      <p:sp>
        <p:nvSpPr>
          <p:cNvPr id="8" name="Retângulo: Cantos Arredondados 15">
            <a:extLst>
              <a:ext uri="{FF2B5EF4-FFF2-40B4-BE49-F238E27FC236}">
                <a16:creationId xmlns:a16="http://schemas.microsoft.com/office/drawing/2014/main" id="{9781E2A6-B264-01F0-8265-4D42D1FFBE0E}"/>
              </a:ext>
            </a:extLst>
          </p:cNvPr>
          <p:cNvSpPr/>
          <p:nvPr/>
        </p:nvSpPr>
        <p:spPr>
          <a:xfrm>
            <a:off x="7445405" y="5452297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POLÍTICA COMERCIAL</a:t>
            </a:r>
          </a:p>
        </p:txBody>
      </p:sp>
      <p:sp>
        <p:nvSpPr>
          <p:cNvPr id="2" name="Retângulo: Cantos Arredondados 15">
            <a:extLst>
              <a:ext uri="{FF2B5EF4-FFF2-40B4-BE49-F238E27FC236}">
                <a16:creationId xmlns:a16="http://schemas.microsoft.com/office/drawing/2014/main" id="{42DB1009-E21A-E70B-6E9C-4ECE4CBE6C37}"/>
              </a:ext>
            </a:extLst>
          </p:cNvPr>
          <p:cNvSpPr/>
          <p:nvPr/>
        </p:nvSpPr>
        <p:spPr>
          <a:xfrm>
            <a:off x="7445404" y="6033736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ATIVAÇÃO</a:t>
            </a:r>
          </a:p>
        </p:txBody>
      </p:sp>
    </p:spTree>
    <p:extLst>
      <p:ext uri="{BB962C8B-B14F-4D97-AF65-F5344CB8AC3E}">
        <p14:creationId xmlns:p14="http://schemas.microsoft.com/office/powerpoint/2010/main" val="297388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D9154-5454-5C09-9D85-B11B80A36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2">
            <a:extLst>
              <a:ext uri="{FF2B5EF4-FFF2-40B4-BE49-F238E27FC236}">
                <a16:creationId xmlns:a16="http://schemas.microsoft.com/office/drawing/2014/main" id="{BAC04A02-948F-5039-2484-5254F4C61F9D}"/>
              </a:ext>
            </a:extLst>
          </p:cNvPr>
          <p:cNvSpPr/>
          <p:nvPr/>
        </p:nvSpPr>
        <p:spPr>
          <a:xfrm>
            <a:off x="7445405" y="2545103"/>
            <a:ext cx="3379694" cy="447675"/>
          </a:xfrm>
          <a:prstGeom prst="roundRect">
            <a:avLst>
              <a:gd name="adj" fmla="val 2504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bg1"/>
                </a:solidFill>
                <a:latin typeface="AMX Black" pitchFamily="2" charset="0"/>
                <a:sym typeface="+mn-ea"/>
              </a:rPr>
              <a:t>DEFINIÇÃO</a:t>
            </a:r>
          </a:p>
        </p:txBody>
      </p:sp>
      <p:sp>
        <p:nvSpPr>
          <p:cNvPr id="3" name="Retângulo: Cantos Arredondados 13">
            <a:extLst>
              <a:ext uri="{FF2B5EF4-FFF2-40B4-BE49-F238E27FC236}">
                <a16:creationId xmlns:a16="http://schemas.microsoft.com/office/drawing/2014/main" id="{2B92B959-C3AD-F650-4040-CB543138F68E}"/>
              </a:ext>
            </a:extLst>
          </p:cNvPr>
          <p:cNvSpPr/>
          <p:nvPr/>
        </p:nvSpPr>
        <p:spPr>
          <a:xfrm>
            <a:off x="7445406" y="3126541"/>
            <a:ext cx="3379692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COMO FUNCIONA</a:t>
            </a:r>
          </a:p>
        </p:txBody>
      </p:sp>
      <p:sp>
        <p:nvSpPr>
          <p:cNvPr id="4" name="Retângulo: Cantos Arredondados 14">
            <a:extLst>
              <a:ext uri="{FF2B5EF4-FFF2-40B4-BE49-F238E27FC236}">
                <a16:creationId xmlns:a16="http://schemas.microsoft.com/office/drawing/2014/main" id="{6D805CBA-308D-70D8-1298-34EB370B97E2}"/>
              </a:ext>
            </a:extLst>
          </p:cNvPr>
          <p:cNvSpPr/>
          <p:nvPr/>
        </p:nvSpPr>
        <p:spPr>
          <a:xfrm>
            <a:off x="7445405" y="3707980"/>
            <a:ext cx="3379694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CARACTERÍSTICAS</a:t>
            </a:r>
          </a:p>
        </p:txBody>
      </p:sp>
      <p:sp>
        <p:nvSpPr>
          <p:cNvPr id="5" name="Retângulo: Cantos Arredondados 15">
            <a:extLst>
              <a:ext uri="{FF2B5EF4-FFF2-40B4-BE49-F238E27FC236}">
                <a16:creationId xmlns:a16="http://schemas.microsoft.com/office/drawing/2014/main" id="{D1040D44-E1A1-DD3C-B22F-EBDD4B7A5C40}"/>
              </a:ext>
            </a:extLst>
          </p:cNvPr>
          <p:cNvSpPr/>
          <p:nvPr/>
        </p:nvSpPr>
        <p:spPr>
          <a:xfrm>
            <a:off x="7445406" y="4289419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BENEFÍCIOS</a:t>
            </a:r>
          </a:p>
        </p:txBody>
      </p:sp>
      <p:sp>
        <p:nvSpPr>
          <p:cNvPr id="6" name="Retângulo: Cantos Arredondados 15">
            <a:extLst>
              <a:ext uri="{FF2B5EF4-FFF2-40B4-BE49-F238E27FC236}">
                <a16:creationId xmlns:a16="http://schemas.microsoft.com/office/drawing/2014/main" id="{B1658478-1A5B-CA50-504E-CDBE8EC8DAB9}"/>
              </a:ext>
            </a:extLst>
          </p:cNvPr>
          <p:cNvSpPr/>
          <p:nvPr/>
        </p:nvSpPr>
        <p:spPr>
          <a:xfrm>
            <a:off x="7445405" y="4878370"/>
            <a:ext cx="3379693" cy="440164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PÚBLICO</a:t>
            </a:r>
          </a:p>
        </p:txBody>
      </p:sp>
      <p:sp>
        <p:nvSpPr>
          <p:cNvPr id="7" name="Retângulo: Cantos Arredondados 15">
            <a:extLst>
              <a:ext uri="{FF2B5EF4-FFF2-40B4-BE49-F238E27FC236}">
                <a16:creationId xmlns:a16="http://schemas.microsoft.com/office/drawing/2014/main" id="{64793F37-0CB7-C019-E093-69014FEF8972}"/>
              </a:ext>
            </a:extLst>
          </p:cNvPr>
          <p:cNvSpPr/>
          <p:nvPr/>
        </p:nvSpPr>
        <p:spPr>
          <a:xfrm>
            <a:off x="7445405" y="5452297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POLÍTICA COMERCIAL</a:t>
            </a:r>
          </a:p>
        </p:txBody>
      </p:sp>
      <p:sp>
        <p:nvSpPr>
          <p:cNvPr id="9" name="Retângulo: Cantos Arredondados 15">
            <a:extLst>
              <a:ext uri="{FF2B5EF4-FFF2-40B4-BE49-F238E27FC236}">
                <a16:creationId xmlns:a16="http://schemas.microsoft.com/office/drawing/2014/main" id="{4F167ABD-DA3B-AEA0-029E-A52F2125E505}"/>
              </a:ext>
            </a:extLst>
          </p:cNvPr>
          <p:cNvSpPr/>
          <p:nvPr/>
        </p:nvSpPr>
        <p:spPr>
          <a:xfrm>
            <a:off x="7445404" y="6033736"/>
            <a:ext cx="3379693" cy="44767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  <a:sym typeface="+mn-ea"/>
              </a:rPr>
              <a:t>ATIVAÇÃO</a:t>
            </a:r>
          </a:p>
        </p:txBody>
      </p:sp>
    </p:spTree>
    <p:extLst>
      <p:ext uri="{BB962C8B-B14F-4D97-AF65-F5344CB8AC3E}">
        <p14:creationId xmlns:p14="http://schemas.microsoft.com/office/powerpoint/2010/main" val="375268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A8E0B16-1EC9-3435-A143-BC364E815C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0" t="318" r="-25718" b="-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45A431AA-81AA-054E-8310-7D11B1B81003}"/>
              </a:ext>
            </a:extLst>
          </p:cNvPr>
          <p:cNvSpPr/>
          <p:nvPr/>
        </p:nvSpPr>
        <p:spPr>
          <a:xfrm>
            <a:off x="4814888" y="0"/>
            <a:ext cx="7377113" cy="6858000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41000">
                <a:schemeClr val="tx1">
                  <a:lumMod val="85000"/>
                  <a:lumOff val="1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50A5C7D-2A42-DA44-FB1E-8951F6B897B8}"/>
              </a:ext>
            </a:extLst>
          </p:cNvPr>
          <p:cNvSpPr txBox="1"/>
          <p:nvPr/>
        </p:nvSpPr>
        <p:spPr>
          <a:xfrm>
            <a:off x="6480096" y="2105574"/>
            <a:ext cx="5364521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pt-BR" sz="2400" b="1" dirty="0" err="1">
                <a:solidFill>
                  <a:srgbClr val="24C61C"/>
                </a:solidFill>
              </a:rPr>
              <a:t>DDoS</a:t>
            </a:r>
            <a:r>
              <a:rPr lang="pt-BR" sz="2400" b="1" dirty="0">
                <a:solidFill>
                  <a:srgbClr val="24C61C"/>
                </a:solidFill>
              </a:rPr>
              <a:t> (</a:t>
            </a:r>
            <a:r>
              <a:rPr lang="pt-BR" sz="2400" b="1" i="1" dirty="0" err="1">
                <a:solidFill>
                  <a:srgbClr val="24C61C"/>
                </a:solidFill>
              </a:rPr>
              <a:t>Distributed</a:t>
            </a:r>
            <a:r>
              <a:rPr lang="pt-BR" sz="2400" b="1" i="1" dirty="0">
                <a:solidFill>
                  <a:srgbClr val="24C61C"/>
                </a:solidFill>
              </a:rPr>
              <a:t> </a:t>
            </a:r>
            <a:r>
              <a:rPr lang="pt-BR" sz="2400" b="1" i="1" dirty="0" err="1">
                <a:solidFill>
                  <a:srgbClr val="24C61C"/>
                </a:solidFill>
              </a:rPr>
              <a:t>Denial</a:t>
            </a:r>
            <a:r>
              <a:rPr lang="pt-BR" sz="2400" b="1" i="1" dirty="0">
                <a:solidFill>
                  <a:srgbClr val="24C61C"/>
                </a:solidFill>
              </a:rPr>
              <a:t> </a:t>
            </a:r>
            <a:r>
              <a:rPr lang="pt-BR" sz="2400" b="1" i="1" dirty="0" err="1">
                <a:solidFill>
                  <a:srgbClr val="24C61C"/>
                </a:solidFill>
              </a:rPr>
              <a:t>of</a:t>
            </a:r>
            <a:r>
              <a:rPr lang="pt-BR" sz="2400" b="1" i="1" dirty="0">
                <a:solidFill>
                  <a:srgbClr val="24C61C"/>
                </a:solidFill>
              </a:rPr>
              <a:t> Service</a:t>
            </a:r>
            <a:r>
              <a:rPr lang="pt-BR" sz="2400" b="1" dirty="0">
                <a:solidFill>
                  <a:srgbClr val="24C61C"/>
                </a:solidFill>
              </a:rPr>
              <a:t>)</a:t>
            </a:r>
          </a:p>
          <a:p>
            <a:pPr>
              <a:spcBef>
                <a:spcPts val="600"/>
              </a:spcBef>
            </a:pPr>
            <a:r>
              <a:rPr lang="pt-BR" sz="2400" dirty="0">
                <a:solidFill>
                  <a:schemeClr val="bg1"/>
                </a:solidFill>
              </a:rPr>
              <a:t>é um tipo de </a:t>
            </a:r>
            <a:r>
              <a:rPr lang="pt-BR" sz="2400" b="1" dirty="0">
                <a:solidFill>
                  <a:srgbClr val="24C61C"/>
                </a:solidFill>
              </a:rPr>
              <a:t>ataque cibernético</a:t>
            </a:r>
            <a:br>
              <a:rPr lang="pt-BR" sz="2400" dirty="0">
                <a:solidFill>
                  <a:srgbClr val="24C61C"/>
                </a:solidFill>
              </a:rPr>
            </a:br>
            <a:r>
              <a:rPr lang="pt-BR" sz="2400" dirty="0">
                <a:solidFill>
                  <a:schemeClr val="bg1"/>
                </a:solidFill>
              </a:rPr>
              <a:t>que tem como objetivo </a:t>
            </a:r>
            <a:r>
              <a:rPr lang="pt-BR" sz="2400" b="1" dirty="0">
                <a:solidFill>
                  <a:schemeClr val="bg1"/>
                </a:solidFill>
              </a:rPr>
              <a:t>sobrecarregar servidores, redes ou aplicações</a:t>
            </a:r>
            <a:r>
              <a:rPr lang="pt-BR" sz="2400" dirty="0">
                <a:solidFill>
                  <a:schemeClr val="bg1"/>
                </a:solidFill>
              </a:rPr>
              <a:t>, tornando-os indisponíveis para usuários legítimos.</a:t>
            </a:r>
          </a:p>
        </p:txBody>
      </p:sp>
      <p:grpSp>
        <p:nvGrpSpPr>
          <p:cNvPr id="3" name="Group 1">
            <a:extLst>
              <a:ext uri="{FF2B5EF4-FFF2-40B4-BE49-F238E27FC236}">
                <a16:creationId xmlns:a16="http://schemas.microsoft.com/office/drawing/2014/main" id="{71E33374-50CF-F11C-D644-53EEB1C66E6D}"/>
              </a:ext>
            </a:extLst>
          </p:cNvPr>
          <p:cNvGrpSpPr/>
          <p:nvPr/>
        </p:nvGrpSpPr>
        <p:grpSpPr>
          <a:xfrm>
            <a:off x="206491" y="158751"/>
            <a:ext cx="11779017" cy="431602"/>
            <a:chOff x="206491" y="158751"/>
            <a:chExt cx="11779017" cy="431602"/>
          </a:xfrm>
        </p:grpSpPr>
        <p:sp>
          <p:nvSpPr>
            <p:cNvPr id="4" name="Retângulo: Cantos Arredondados 15">
              <a:extLst>
                <a:ext uri="{FF2B5EF4-FFF2-40B4-BE49-F238E27FC236}">
                  <a16:creationId xmlns:a16="http://schemas.microsoft.com/office/drawing/2014/main" id="{FCECAFE5-7D3B-3600-C185-FD2C55262DD6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8" name="Gráfico 16">
              <a:extLst>
                <a:ext uri="{FF2B5EF4-FFF2-40B4-BE49-F238E27FC236}">
                  <a16:creationId xmlns:a16="http://schemas.microsoft.com/office/drawing/2014/main" id="{E111899C-FF2C-8B68-5F19-809609D8D0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  <p:sp>
          <p:nvSpPr>
            <p:cNvPr id="9" name="CaixaDeTexto 17">
              <a:extLst>
                <a:ext uri="{FF2B5EF4-FFF2-40B4-BE49-F238E27FC236}">
                  <a16:creationId xmlns:a16="http://schemas.microsoft.com/office/drawing/2014/main" id="{B7A0EC9A-2C45-F80A-5FCF-8EA66E47D29A}"/>
                </a:ext>
              </a:extLst>
            </p:cNvPr>
            <p:cNvSpPr txBox="1"/>
            <p:nvPr/>
          </p:nvSpPr>
          <p:spPr>
            <a:xfrm>
              <a:off x="5546813" y="220664"/>
              <a:ext cx="10983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400" dirty="0">
                  <a:solidFill>
                    <a:schemeClr val="bg1"/>
                  </a:solidFill>
                  <a:latin typeface="AMX Medium" pitchFamily="2" charset="0"/>
                </a:rPr>
                <a:t>ANTI-DDOS</a:t>
              </a:r>
            </a:p>
          </p:txBody>
        </p:sp>
      </p:grpSp>
      <p:pic>
        <p:nvPicPr>
          <p:cNvPr id="10" name="Imagem 9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5AB39139-5017-39CF-9D4D-8A20400CCC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88" y="233032"/>
            <a:ext cx="698987" cy="26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2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ersonalizada 1">
      <a:majorFont>
        <a:latin typeface="AMX Black"/>
        <a:ea typeface=""/>
        <a:cs typeface=""/>
      </a:majorFont>
      <a:minorFont>
        <a:latin typeface="AMX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BAA0BFA4660643A687B2FDCEE2805C" ma:contentTypeVersion="16" ma:contentTypeDescription="Create a new document." ma:contentTypeScope="" ma:versionID="1d5f69d8b3838c0565fb8cd4008c8a79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587b7f1c84aae3f71b2b738d5c40d0be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E5D24BC-C965-4912-B547-6E522BE988C9}"/>
</file>

<file path=customXml/itemProps2.xml><?xml version="1.0" encoding="utf-8"?>
<ds:datastoreItem xmlns:ds="http://schemas.openxmlformats.org/officeDocument/2006/customXml" ds:itemID="{5BC9DE33-89E6-4413-823D-BED9C338F7B4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3.xml><?xml version="1.0" encoding="utf-8"?>
<ds:datastoreItem xmlns:ds="http://schemas.openxmlformats.org/officeDocument/2006/customXml" ds:itemID="{5BDD6C83-0E3D-405E-896C-D1B19A5BDFC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2359</TotalTime>
  <Words>1562</Words>
  <Application>Microsoft Office PowerPoint</Application>
  <PresentationFormat>Widescreen</PresentationFormat>
  <Paragraphs>254</Paragraphs>
  <Slides>45</Slides>
  <Notes>3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45</vt:i4>
      </vt:variant>
    </vt:vector>
  </HeadingPairs>
  <TitlesOfParts>
    <vt:vector size="51" baseType="lpstr">
      <vt:lpstr>AMX Black</vt:lpstr>
      <vt:lpstr>Arial</vt:lpstr>
      <vt:lpstr>Aptos</vt:lpstr>
      <vt:lpstr>AMX Medium</vt:lpstr>
      <vt:lpstr>AMX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Cleberson Albergaria</dc:creator>
  <cp:lastModifiedBy>Felipe Guimarães</cp:lastModifiedBy>
  <cp:revision>73</cp:revision>
  <dcterms:created xsi:type="dcterms:W3CDTF">2025-02-06T19:19:53Z</dcterms:created>
  <dcterms:modified xsi:type="dcterms:W3CDTF">2026-01-28T21:32:24Z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MediaServiceImageTags">
    <vt:lpwstr/>
  </property>
</Properties>
</file>